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257" r:id="rId3"/>
    <p:sldId id="258" r:id="rId4"/>
    <p:sldId id="260" r:id="rId5"/>
    <p:sldId id="261" r:id="rId6"/>
    <p:sldId id="262" r:id="rId7"/>
    <p:sldId id="274" r:id="rId8"/>
    <p:sldId id="263" r:id="rId9"/>
    <p:sldId id="275" r:id="rId10"/>
    <p:sldId id="281" r:id="rId11"/>
    <p:sldId id="264" r:id="rId12"/>
    <p:sldId id="282" r:id="rId13"/>
    <p:sldId id="277" r:id="rId14"/>
    <p:sldId id="267" r:id="rId15"/>
    <p:sldId id="269" r:id="rId16"/>
    <p:sldId id="266" r:id="rId17"/>
    <p:sldId id="268" r:id="rId18"/>
    <p:sldId id="270" r:id="rId19"/>
    <p:sldId id="278" r:id="rId20"/>
    <p:sldId id="279" r:id="rId21"/>
    <p:sldId id="280" r:id="rId22"/>
    <p:sldId id="273" r:id="rId23"/>
  </p:sldIdLst>
  <p:sldSz cx="9144000" cy="6858000" type="screen4x3"/>
  <p:notesSz cx="6858000" cy="9144000"/>
  <p:defaultTextStyle>
    <a:lvl1pPr>
      <a:defRPr>
        <a:latin typeface="Calibri"/>
        <a:ea typeface="Calibri"/>
        <a:cs typeface="Calibri"/>
        <a:sym typeface="Calibri"/>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a:tcStyle>
        <a:tcBdr/>
        <a:fill>
          <a:solidFill>
            <a:srgbClr val="EFF3E9"/>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a:tcStyle>
        <a:tcBdr/>
        <a:fill>
          <a:solidFill>
            <a:srgbClr val="FDEE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34587" autoAdjust="0"/>
    <p:restoredTop sz="89252" autoAdjust="0"/>
  </p:normalViewPr>
  <p:slideViewPr>
    <p:cSldViewPr snapToGrid="0" snapToObjects="1">
      <p:cViewPr varScale="1">
        <p:scale>
          <a:sx n="76" d="100"/>
          <a:sy n="76" d="100"/>
        </p:scale>
        <p:origin x="-104" y="-3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9" name="Shape 49"/>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50" name="Shape 50"/>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098944177"/>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93569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your sketch</a:t>
            </a:r>
          </a:p>
          <a:p>
            <a:r>
              <a:rPr lang="en-US" dirty="0" smtClean="0"/>
              <a:t>What</a:t>
            </a:r>
            <a:r>
              <a:rPr lang="en-US" baseline="0" dirty="0" smtClean="0"/>
              <a:t> does the second bullet mean?</a:t>
            </a:r>
            <a:endParaRPr lang="en-US" dirty="0" smtClean="0"/>
          </a:p>
        </p:txBody>
      </p:sp>
    </p:spTree>
    <p:extLst>
      <p:ext uri="{BB962C8B-B14F-4D97-AF65-F5344CB8AC3E}">
        <p14:creationId xmlns:p14="http://schemas.microsoft.com/office/powerpoint/2010/main" val="37577752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117472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PROW</a:t>
            </a:r>
            <a:r>
              <a:rPr lang="en-US" baseline="0" dirty="0" smtClean="0"/>
              <a:t> – first use of term – spell out</a:t>
            </a:r>
          </a:p>
          <a:p>
            <a:r>
              <a:rPr lang="en-US" baseline="0" dirty="0" smtClean="0"/>
              <a:t>Second bullet – changed from what was there previously?</a:t>
            </a:r>
            <a:endParaRPr lang="en-US" dirty="0"/>
          </a:p>
        </p:txBody>
      </p:sp>
    </p:spTree>
    <p:extLst>
      <p:ext uri="{BB962C8B-B14F-4D97-AF65-F5344CB8AC3E}">
        <p14:creationId xmlns:p14="http://schemas.microsoft.com/office/powerpoint/2010/main" val="34015593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a recommended curb height?  What curb height are other states</a:t>
            </a:r>
            <a:r>
              <a:rPr lang="en-US" baseline="0" dirty="0" smtClean="0"/>
              <a:t> that have done this?</a:t>
            </a:r>
            <a:endParaRPr lang="en-US" dirty="0"/>
          </a:p>
        </p:txBody>
      </p:sp>
    </p:spTree>
    <p:extLst>
      <p:ext uri="{BB962C8B-B14F-4D97-AF65-F5344CB8AC3E}">
        <p14:creationId xmlns:p14="http://schemas.microsoft.com/office/powerpoint/2010/main" val="31421786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a recommended curb height?  What curb height are other states</a:t>
            </a:r>
            <a:r>
              <a:rPr lang="en-US" baseline="0" dirty="0" smtClean="0"/>
              <a:t> that have done this?</a:t>
            </a:r>
            <a:endParaRPr lang="en-US" dirty="0"/>
          </a:p>
        </p:txBody>
      </p:sp>
    </p:spTree>
    <p:extLst>
      <p:ext uri="{BB962C8B-B14F-4D97-AF65-F5344CB8AC3E}">
        <p14:creationId xmlns:p14="http://schemas.microsoft.com/office/powerpoint/2010/main" val="3142178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50869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21700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 this Florida </a:t>
            </a:r>
            <a:r>
              <a:rPr lang="en-US" dirty="0" err="1" smtClean="0"/>
              <a:t>legislattre</a:t>
            </a:r>
            <a:r>
              <a:rPr lang="en-US" dirty="0" smtClean="0"/>
              <a:t>?</a:t>
            </a:r>
            <a:r>
              <a:rPr lang="en-US" baseline="0" dirty="0" smtClean="0"/>
              <a:t>  If so, say so</a:t>
            </a:r>
          </a:p>
          <a:p>
            <a:endParaRPr lang="en-US" baseline="0" dirty="0" smtClean="0"/>
          </a:p>
          <a:p>
            <a:r>
              <a:rPr lang="en-US" baseline="0" dirty="0" smtClean="0"/>
              <a:t>What is ADA requirements?  - is the Federal </a:t>
            </a:r>
            <a:r>
              <a:rPr lang="en-US" baseline="0" dirty="0" err="1" smtClean="0"/>
              <a:t>requreiments</a:t>
            </a:r>
            <a:r>
              <a:rPr lang="en-US" baseline="0" dirty="0" smtClean="0"/>
              <a:t>?</a:t>
            </a:r>
          </a:p>
          <a:p>
            <a:endParaRPr lang="en-US" baseline="0" dirty="0" smtClean="0"/>
          </a:p>
          <a:p>
            <a:r>
              <a:rPr lang="en-US" baseline="0" dirty="0" smtClean="0"/>
              <a:t>What is more stringent?  Also includes?  What also includes?  Need more precision in the language </a:t>
            </a:r>
          </a:p>
          <a:p>
            <a:r>
              <a:rPr lang="en-US" baseline="0" dirty="0" smtClean="0"/>
              <a:t>What is integrated? What chapter of the code?</a:t>
            </a:r>
          </a:p>
          <a:p>
            <a:r>
              <a:rPr lang="en-US" baseline="0" dirty="0" smtClean="0"/>
              <a:t>Most recent revision of what?  FL or Fed?  There was a revision on the previous slide in 2012 – is that the same as this?</a:t>
            </a:r>
            <a:endParaRPr lang="en-US" dirty="0"/>
          </a:p>
        </p:txBody>
      </p:sp>
    </p:spTree>
    <p:extLst>
      <p:ext uri="{BB962C8B-B14F-4D97-AF65-F5344CB8AC3E}">
        <p14:creationId xmlns:p14="http://schemas.microsoft.com/office/powerpoint/2010/main" val="2901771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3011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458125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this?  Need a transition slide.  Explain what no change means…. Give an example of one or other – say your parking space</a:t>
            </a:r>
            <a:r>
              <a:rPr lang="en-US" baseline="0" dirty="0" smtClean="0"/>
              <a:t> drawing  - or lavatory… what does this mean?</a:t>
            </a:r>
            <a:endParaRPr lang="en-US" dirty="0"/>
          </a:p>
        </p:txBody>
      </p:sp>
    </p:spTree>
    <p:extLst>
      <p:ext uri="{BB962C8B-B14F-4D97-AF65-F5344CB8AC3E}">
        <p14:creationId xmlns:p14="http://schemas.microsoft.com/office/powerpoint/2010/main" val="42394354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117472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is unclear</a:t>
            </a:r>
            <a:r>
              <a:rPr lang="en-US" baseline="0" dirty="0" smtClean="0"/>
              <a:t> as to its point… </a:t>
            </a:r>
          </a:p>
          <a:p>
            <a:r>
              <a:rPr lang="en-US" baseline="0" dirty="0" smtClean="0"/>
              <a:t>Is this a modification?  We cannot understand this change by just reading this?</a:t>
            </a:r>
            <a:endParaRPr lang="en-US" dirty="0"/>
          </a:p>
        </p:txBody>
      </p:sp>
    </p:spTree>
    <p:extLst>
      <p:ext uri="{BB962C8B-B14F-4D97-AF65-F5344CB8AC3E}">
        <p14:creationId xmlns:p14="http://schemas.microsoft.com/office/powerpoint/2010/main" val="3591139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12" name="Shape 12"/>
          <p:cNvSpPr>
            <a:spLocks noGrp="1"/>
          </p:cNvSpPr>
          <p:nvPr>
            <p:ph type="title"/>
          </p:nvPr>
        </p:nvSpPr>
        <p:spPr>
          <a:xfrm>
            <a:off x="685800" y="1844675"/>
            <a:ext cx="7772400" cy="2041525"/>
          </a:xfrm>
          <a:prstGeom prst="rect">
            <a:avLst/>
          </a:prstGeom>
        </p:spPr>
        <p:txBody>
          <a:bodyPr/>
          <a:lstStyle/>
          <a:p>
            <a:pPr lvl="0">
              <a:defRPr sz="1800">
                <a:solidFill>
                  <a:srgbClr val="000000"/>
                </a:solidFill>
              </a:defRPr>
            </a:pPr>
            <a:r>
              <a:rPr sz="4400">
                <a:solidFill>
                  <a:srgbClr val="FFFFFF"/>
                </a:solidFill>
              </a:rPr>
              <a:t>Title Text</a:t>
            </a:r>
          </a:p>
        </p:txBody>
      </p:sp>
      <p:sp>
        <p:nvSpPr>
          <p:cNvPr id="13" name="Shape 13"/>
          <p:cNvSpPr>
            <a:spLocks noGrp="1"/>
          </p:cNvSpPr>
          <p:nvPr>
            <p:ph type="body" idx="1"/>
          </p:nvPr>
        </p:nvSpPr>
        <p:spPr>
          <a:xfrm>
            <a:off x="1371600" y="3886200"/>
            <a:ext cx="6400800" cy="29718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pPr lvl="0">
              <a:defRPr sz="1800">
                <a:solidFill>
                  <a:srgbClr val="000000"/>
                </a:solidFill>
              </a:defRPr>
            </a:pPr>
            <a:r>
              <a:rPr sz="3200">
                <a:solidFill>
                  <a:srgbClr val="888888"/>
                </a:solidFill>
              </a:rPr>
              <a:t>Body Level One</a:t>
            </a:r>
          </a:p>
          <a:p>
            <a:pPr lvl="1">
              <a:defRPr sz="1800">
                <a:solidFill>
                  <a:srgbClr val="000000"/>
                </a:solidFill>
              </a:defRPr>
            </a:pPr>
            <a:r>
              <a:rPr sz="3200">
                <a:solidFill>
                  <a:srgbClr val="888888"/>
                </a:solidFill>
              </a:rPr>
              <a:t>Body Level Two</a:t>
            </a:r>
          </a:p>
          <a:p>
            <a:pPr lvl="2">
              <a:defRPr sz="1800">
                <a:solidFill>
                  <a:srgbClr val="000000"/>
                </a:solidFill>
              </a:defRPr>
            </a:pPr>
            <a:r>
              <a:rPr sz="3200">
                <a:solidFill>
                  <a:srgbClr val="888888"/>
                </a:solidFill>
              </a:rPr>
              <a:t>Body Level Three</a:t>
            </a:r>
          </a:p>
          <a:p>
            <a:pPr lvl="3">
              <a:defRPr sz="1800">
                <a:solidFill>
                  <a:srgbClr val="000000"/>
                </a:solidFill>
              </a:defRPr>
            </a:pPr>
            <a:r>
              <a:rPr sz="3200">
                <a:solidFill>
                  <a:srgbClr val="888888"/>
                </a:solidFill>
              </a:rPr>
              <a:t>Body Level Four</a:t>
            </a:r>
          </a:p>
          <a:p>
            <a:pPr lvl="4">
              <a:defRPr sz="1800">
                <a:solidFill>
                  <a:srgbClr val="000000"/>
                </a:solidFill>
              </a:defRPr>
            </a:pPr>
            <a:r>
              <a:rPr sz="3200">
                <a:solidFill>
                  <a:srgbClr val="888888"/>
                </a:solidFill>
              </a:rPr>
              <a:t>Body Level Five</a:t>
            </a:r>
          </a:p>
        </p:txBody>
      </p:sp>
      <p:grpSp>
        <p:nvGrpSpPr>
          <p:cNvPr id="16" name="Group 16"/>
          <p:cNvGrpSpPr/>
          <p:nvPr/>
        </p:nvGrpSpPr>
        <p:grpSpPr>
          <a:xfrm>
            <a:off x="1306512" y="6200774"/>
            <a:ext cx="674688" cy="604840"/>
            <a:chOff x="0" y="0"/>
            <a:chExt cx="674687" cy="604838"/>
          </a:xfrm>
        </p:grpSpPr>
        <p:sp>
          <p:nvSpPr>
            <p:cNvPr id="14" name="Shape 14"/>
            <p:cNvSpPr/>
            <p:nvPr/>
          </p:nvSpPr>
          <p:spPr>
            <a:xfrm>
              <a:off x="-1" y="-1"/>
              <a:ext cx="674689" cy="604840"/>
            </a:xfrm>
            <a:prstGeom prst="rect">
              <a:avLst/>
            </a:prstGeom>
            <a:solidFill>
              <a:srgbClr val="000000"/>
            </a:solidFill>
            <a:ln w="57150" cap="flat">
              <a:solidFill>
                <a:srgbClr val="808080"/>
              </a:solidFill>
              <a:prstDash val="solid"/>
              <a:bevel/>
            </a:ln>
            <a:effectLst/>
          </p:spPr>
          <p:txBody>
            <a:bodyPr wrap="square" lIns="0" tIns="0" rIns="0" bIns="0" numCol="1" anchor="t">
              <a:noAutofit/>
            </a:bodyPr>
            <a:lstStyle/>
            <a:p>
              <a:pPr lvl="0" algn="ctr">
                <a:defRPr>
                  <a:solidFill>
                    <a:srgbClr val="FFFFFF"/>
                  </a:solidFill>
                </a:defRPr>
              </a:pPr>
              <a:endParaRPr/>
            </a:p>
          </p:txBody>
        </p:sp>
        <p:sp>
          <p:nvSpPr>
            <p:cNvPr id="15" name="Shape 15"/>
            <p:cNvSpPr/>
            <p:nvPr/>
          </p:nvSpPr>
          <p:spPr>
            <a:xfrm>
              <a:off x="-1" y="-1"/>
              <a:ext cx="674689" cy="2692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lgn="ctr">
                <a:defRPr sz="1200">
                  <a:solidFill>
                    <a:srgbClr val="A6A6A6"/>
                  </a:solidFill>
                  <a:latin typeface="Gill Sans MT"/>
                  <a:ea typeface="Gill Sans MT"/>
                  <a:cs typeface="Gill Sans MT"/>
                  <a:sym typeface="Gill Sans MT"/>
                </a:defRPr>
              </a:lvl1pPr>
            </a:lstStyle>
            <a:p>
              <a:pPr lvl="0">
                <a:defRPr sz="1800">
                  <a:solidFill>
                    <a:srgbClr val="000000"/>
                  </a:solidFill>
                </a:defRPr>
              </a:pPr>
              <a:r>
                <a:rPr sz="1200">
                  <a:solidFill>
                    <a:srgbClr val="A6A6A6"/>
                  </a:solidFill>
                </a:rPr>
                <a:t>SLIDE</a:t>
              </a:r>
            </a:p>
          </p:txBody>
        </p:sp>
      </p:grpSp>
      <p:pic>
        <p:nvPicPr>
          <p:cNvPr id="17" name="image1.png" descr="College of Engineering UF (1).jpg"/>
          <p:cNvPicPr/>
          <p:nvPr/>
        </p:nvPicPr>
        <p:blipFill>
          <a:blip r:embed="rId2" cstate="print">
            <a:extLst/>
          </a:blip>
          <a:stretch>
            <a:fillRect/>
          </a:stretch>
        </p:blipFill>
        <p:spPr>
          <a:xfrm>
            <a:off x="3562350" y="6215062"/>
            <a:ext cx="4249738" cy="642938"/>
          </a:xfrm>
          <a:prstGeom prst="rect">
            <a:avLst/>
          </a:prstGeom>
          <a:ln w="12700">
            <a:miter lim="400000"/>
          </a:ln>
        </p:spPr>
      </p:pic>
      <p:sp>
        <p:nvSpPr>
          <p:cNvPr id="18" name="Shape 18"/>
          <p:cNvSpPr/>
          <p:nvPr/>
        </p:nvSpPr>
        <p:spPr>
          <a:xfrm>
            <a:off x="1295400" y="6381750"/>
            <a:ext cx="628650" cy="3835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lgn="ctr"/>
            <a:r>
              <a:rPr b="1">
                <a:solidFill>
                  <a:srgbClr val="A6A6A6"/>
                </a:solidFill>
                <a:latin typeface="Gill Sans MT"/>
                <a:ea typeface="Gill Sans MT"/>
                <a:cs typeface="Gill Sans MT"/>
                <a:sym typeface="Gill Sans MT"/>
              </a:rPr>
              <a:t>‹#›</a:t>
            </a:r>
            <a:r>
              <a:rPr sz="2000" b="1">
                <a:solidFill>
                  <a:srgbClr val="A6A6A6"/>
                </a:solidFill>
              </a:rPr>
              <a:t> </a:t>
            </a:r>
          </a:p>
        </p:txBody>
      </p:sp>
      <p:pic>
        <p:nvPicPr>
          <p:cNvPr id="19" name="image2.png"/>
          <p:cNvPicPr/>
          <p:nvPr/>
        </p:nvPicPr>
        <p:blipFill>
          <a:blip r:embed="rId3" cstate="print">
            <a:extLst/>
          </a:blip>
          <a:stretch>
            <a:fillRect/>
          </a:stretch>
        </p:blipFill>
        <p:spPr>
          <a:xfrm>
            <a:off x="2349500" y="6150123"/>
            <a:ext cx="927100" cy="631678"/>
          </a:xfrm>
          <a:prstGeom prst="rect">
            <a:avLst/>
          </a:prstGeom>
          <a:ln w="12700">
            <a:miter lim="400000"/>
          </a:ln>
        </p:spPr>
      </p:pic>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47" name="Shape 47"/>
          <p:cNvSpPr>
            <a:spLocks noGrp="1"/>
          </p:cNvSpPr>
          <p:nvPr>
            <p:ph type="title"/>
          </p:nvPr>
        </p:nvSpPr>
        <p:spPr>
          <a:xfrm>
            <a:off x="1792288" y="4800600"/>
            <a:ext cx="5486401" cy="566738"/>
          </a:xfrm>
          <a:prstGeom prst="rect">
            <a:avLst/>
          </a:prstGeom>
        </p:spPr>
        <p:txBody>
          <a:bodyPr anchor="b"/>
          <a:lstStyle>
            <a:lvl1pPr>
              <a:defRPr sz="2000" b="1"/>
            </a:lvl1pPr>
          </a:lstStyle>
          <a:p>
            <a:pPr lvl="0">
              <a:defRPr sz="1800" b="0">
                <a:solidFill>
                  <a:srgbClr val="000000"/>
                </a:solidFill>
              </a:defRPr>
            </a:pPr>
            <a:r>
              <a:rPr sz="2000" b="1">
                <a:solidFill>
                  <a:srgbClr val="FFFFFF"/>
                </a:solidFill>
              </a:rPr>
              <a:t>Title Text</a:t>
            </a:r>
          </a:p>
        </p:txBody>
      </p:sp>
      <p:sp>
        <p:nvSpPr>
          <p:cNvPr id="48" name="Shape 48"/>
          <p:cNvSpPr>
            <a:spLocks noGrp="1"/>
          </p:cNvSpPr>
          <p:nvPr>
            <p:ph type="body"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pPr lvl="0">
              <a:defRPr sz="1800">
                <a:solidFill>
                  <a:srgbClr val="000000"/>
                </a:solidFill>
              </a:defRPr>
            </a:pPr>
            <a:r>
              <a:rPr sz="1400">
                <a:solidFill>
                  <a:srgbClr val="FFFFFF"/>
                </a:solidFill>
              </a:rPr>
              <a:t>Body Level One</a:t>
            </a:r>
          </a:p>
          <a:p>
            <a:pPr lvl="1">
              <a:defRPr sz="1800">
                <a:solidFill>
                  <a:srgbClr val="000000"/>
                </a:solidFill>
              </a:defRPr>
            </a:pPr>
            <a:r>
              <a:rPr sz="1400">
                <a:solidFill>
                  <a:srgbClr val="FFFFFF"/>
                </a:solidFill>
              </a:rPr>
              <a:t>Body Level Two</a:t>
            </a:r>
          </a:p>
          <a:p>
            <a:pPr lvl="2">
              <a:defRPr sz="1800">
                <a:solidFill>
                  <a:srgbClr val="000000"/>
                </a:solidFill>
              </a:defRPr>
            </a:pPr>
            <a:r>
              <a:rPr sz="1400">
                <a:solidFill>
                  <a:srgbClr val="FFFFFF"/>
                </a:solidFill>
              </a:rPr>
              <a:t>Body Level Three</a:t>
            </a:r>
          </a:p>
          <a:p>
            <a:pPr lvl="3">
              <a:defRPr sz="1800">
                <a:solidFill>
                  <a:srgbClr val="000000"/>
                </a:solidFill>
              </a:defRPr>
            </a:pPr>
            <a:r>
              <a:rPr sz="1400">
                <a:solidFill>
                  <a:srgbClr val="FFFFFF"/>
                </a:solidFill>
              </a:rPr>
              <a:t>Body Level Four</a:t>
            </a:r>
          </a:p>
          <a:p>
            <a:pPr lvl="4">
              <a:defRPr sz="1800">
                <a:solidFill>
                  <a:srgbClr val="000000"/>
                </a:solidFill>
              </a:defRPr>
            </a:pPr>
            <a:r>
              <a:rPr sz="1400">
                <a:solidFill>
                  <a:srgbClr val="FFFFFF"/>
                </a:solidFill>
              </a:rPr>
              <a:t>Body Level Five</a:t>
            </a: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1" name="Shape 21"/>
          <p:cNvSpPr>
            <a:spLocks noGrp="1"/>
          </p:cNvSpPr>
          <p:nvPr>
            <p:ph type="title"/>
          </p:nvPr>
        </p:nvSpPr>
        <p:spPr>
          <a:prstGeom prst="rect">
            <a:avLst/>
          </a:prstGeom>
        </p:spPr>
        <p:txBody>
          <a:bodyPr/>
          <a:lstStyle/>
          <a:p>
            <a:pPr lvl="0">
              <a:defRPr sz="1800">
                <a:solidFill>
                  <a:srgbClr val="000000"/>
                </a:solidFill>
              </a:defRPr>
            </a:pPr>
            <a:r>
              <a:rPr sz="4400">
                <a:solidFill>
                  <a:srgbClr val="FFFFFF"/>
                </a:solidFill>
              </a:rPr>
              <a:t>Title Text</a:t>
            </a:r>
          </a:p>
        </p:txBody>
      </p:sp>
      <p:sp>
        <p:nvSpPr>
          <p:cNvPr id="22" name="Shape 22"/>
          <p:cNvSpPr>
            <a:spLocks noGrp="1"/>
          </p:cNvSpPr>
          <p:nvPr>
            <p:ph type="body" idx="1"/>
          </p:nvPr>
        </p:nvSpPr>
        <p:spPr>
          <a:prstGeom prst="rect">
            <a:avLst/>
          </a:prstGeom>
        </p:spPr>
        <p:txBody>
          <a:bodyPr/>
          <a:lstStyle/>
          <a:p>
            <a:pPr lvl="0">
              <a:defRPr sz="1800">
                <a:solidFill>
                  <a:srgbClr val="000000"/>
                </a:solidFill>
              </a:defRPr>
            </a:pPr>
            <a:r>
              <a:rPr sz="3200">
                <a:solidFill>
                  <a:srgbClr val="FFFFFF"/>
                </a:solidFill>
              </a:rPr>
              <a:t>Body Level One</a:t>
            </a:r>
          </a:p>
          <a:p>
            <a:pPr lvl="1">
              <a:defRPr sz="1800">
                <a:solidFill>
                  <a:srgbClr val="000000"/>
                </a:solidFill>
              </a:defRPr>
            </a:pPr>
            <a:r>
              <a:rPr sz="3200">
                <a:solidFill>
                  <a:srgbClr val="FFFFFF"/>
                </a:solidFill>
              </a:rPr>
              <a:t>Body Level Two</a:t>
            </a:r>
          </a:p>
          <a:p>
            <a:pPr lvl="2">
              <a:defRPr sz="1800">
                <a:solidFill>
                  <a:srgbClr val="000000"/>
                </a:solidFill>
              </a:defRPr>
            </a:pPr>
            <a:r>
              <a:rPr sz="3200">
                <a:solidFill>
                  <a:srgbClr val="FFFFFF"/>
                </a:solidFill>
              </a:rPr>
              <a:t>Body Level Three</a:t>
            </a:r>
          </a:p>
          <a:p>
            <a:pPr lvl="3">
              <a:defRPr sz="1800">
                <a:solidFill>
                  <a:srgbClr val="000000"/>
                </a:solidFill>
              </a:defRPr>
            </a:pPr>
            <a:r>
              <a:rPr sz="3200">
                <a:solidFill>
                  <a:srgbClr val="FFFFFF"/>
                </a:solidFill>
              </a:rPr>
              <a:t>Body Level Four</a:t>
            </a:r>
          </a:p>
          <a:p>
            <a:pPr lvl="4">
              <a:defRPr sz="1800">
                <a:solidFill>
                  <a:srgbClr val="000000"/>
                </a:solidFill>
              </a:defRPr>
            </a:pPr>
            <a:r>
              <a:rPr sz="3200">
                <a:solidFill>
                  <a:srgbClr val="FFFFFF"/>
                </a:solidFill>
              </a:rPr>
              <a:t>Body Level Five</a:t>
            </a: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1_Title and Content">
    <p:spTree>
      <p:nvGrpSpPr>
        <p:cNvPr id="1" name=""/>
        <p:cNvGrpSpPr/>
        <p:nvPr/>
      </p:nvGrpSpPr>
      <p:grpSpPr>
        <a:xfrm>
          <a:off x="0" y="0"/>
          <a:ext cx="0" cy="0"/>
          <a:chOff x="0" y="0"/>
          <a:chExt cx="0" cy="0"/>
        </a:xfrm>
      </p:grpSpPr>
      <p:grpSp>
        <p:nvGrpSpPr>
          <p:cNvPr id="26" name="Group 26"/>
          <p:cNvGrpSpPr/>
          <p:nvPr/>
        </p:nvGrpSpPr>
        <p:grpSpPr>
          <a:xfrm>
            <a:off x="1306512" y="6200774"/>
            <a:ext cx="674688" cy="604840"/>
            <a:chOff x="0" y="0"/>
            <a:chExt cx="674687" cy="604838"/>
          </a:xfrm>
        </p:grpSpPr>
        <p:sp>
          <p:nvSpPr>
            <p:cNvPr id="24" name="Shape 24"/>
            <p:cNvSpPr/>
            <p:nvPr/>
          </p:nvSpPr>
          <p:spPr>
            <a:xfrm>
              <a:off x="-1" y="-1"/>
              <a:ext cx="674689" cy="604840"/>
            </a:xfrm>
            <a:prstGeom prst="rect">
              <a:avLst/>
            </a:prstGeom>
            <a:solidFill>
              <a:srgbClr val="000000"/>
            </a:solidFill>
            <a:ln w="57150" cap="flat">
              <a:solidFill>
                <a:srgbClr val="808080"/>
              </a:solidFill>
              <a:prstDash val="solid"/>
              <a:bevel/>
            </a:ln>
            <a:effectLst/>
          </p:spPr>
          <p:txBody>
            <a:bodyPr wrap="square" lIns="0" tIns="0" rIns="0" bIns="0" numCol="1" anchor="t">
              <a:noAutofit/>
            </a:bodyPr>
            <a:lstStyle/>
            <a:p>
              <a:pPr lvl="0" algn="ctr">
                <a:defRPr>
                  <a:solidFill>
                    <a:srgbClr val="FFFFFF"/>
                  </a:solidFill>
                </a:defRPr>
              </a:pPr>
              <a:endParaRPr/>
            </a:p>
          </p:txBody>
        </p:sp>
        <p:sp>
          <p:nvSpPr>
            <p:cNvPr id="25" name="Shape 25"/>
            <p:cNvSpPr/>
            <p:nvPr/>
          </p:nvSpPr>
          <p:spPr>
            <a:xfrm>
              <a:off x="-1" y="-1"/>
              <a:ext cx="674689" cy="2692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lgn="ctr">
                <a:defRPr sz="1200">
                  <a:solidFill>
                    <a:srgbClr val="A6A6A6"/>
                  </a:solidFill>
                  <a:latin typeface="Gill Sans MT"/>
                  <a:ea typeface="Gill Sans MT"/>
                  <a:cs typeface="Gill Sans MT"/>
                  <a:sym typeface="Gill Sans MT"/>
                </a:defRPr>
              </a:lvl1pPr>
            </a:lstStyle>
            <a:p>
              <a:pPr lvl="0">
                <a:defRPr sz="1800">
                  <a:solidFill>
                    <a:srgbClr val="000000"/>
                  </a:solidFill>
                </a:defRPr>
              </a:pPr>
              <a:r>
                <a:rPr sz="1200">
                  <a:solidFill>
                    <a:srgbClr val="A6A6A6"/>
                  </a:solidFill>
                </a:rPr>
                <a:t>SLIDE</a:t>
              </a:r>
            </a:p>
          </p:txBody>
        </p:sp>
      </p:grpSp>
      <p:pic>
        <p:nvPicPr>
          <p:cNvPr id="27" name="image1.png" descr="College of Engineering UF (1).jpg"/>
          <p:cNvPicPr/>
          <p:nvPr/>
        </p:nvPicPr>
        <p:blipFill>
          <a:blip r:embed="rId2" cstate="print">
            <a:extLst/>
          </a:blip>
          <a:stretch>
            <a:fillRect/>
          </a:stretch>
        </p:blipFill>
        <p:spPr>
          <a:xfrm>
            <a:off x="3562350" y="6215062"/>
            <a:ext cx="4249738" cy="642938"/>
          </a:xfrm>
          <a:prstGeom prst="rect">
            <a:avLst/>
          </a:prstGeom>
          <a:ln w="12700">
            <a:miter lim="400000"/>
          </a:ln>
        </p:spPr>
      </p:pic>
      <p:sp>
        <p:nvSpPr>
          <p:cNvPr id="28" name="Shape 28"/>
          <p:cNvSpPr/>
          <p:nvPr/>
        </p:nvSpPr>
        <p:spPr>
          <a:xfrm>
            <a:off x="1295400" y="6381750"/>
            <a:ext cx="628650" cy="3835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lgn="ctr"/>
            <a:r>
              <a:rPr b="1">
                <a:solidFill>
                  <a:srgbClr val="A6A6A6"/>
                </a:solidFill>
                <a:latin typeface="Gill Sans MT"/>
                <a:ea typeface="Gill Sans MT"/>
                <a:cs typeface="Gill Sans MT"/>
                <a:sym typeface="Gill Sans MT"/>
              </a:rPr>
              <a:t>‹#›</a:t>
            </a:r>
            <a:r>
              <a:rPr sz="2000" b="1">
                <a:solidFill>
                  <a:srgbClr val="A6A6A6"/>
                </a:solidFill>
              </a:rPr>
              <a:t> </a:t>
            </a:r>
          </a:p>
        </p:txBody>
      </p:sp>
      <p:pic>
        <p:nvPicPr>
          <p:cNvPr id="29" name="image2.png"/>
          <p:cNvPicPr/>
          <p:nvPr/>
        </p:nvPicPr>
        <p:blipFill>
          <a:blip r:embed="rId3" cstate="print">
            <a:extLst/>
          </a:blip>
          <a:stretch>
            <a:fillRect/>
          </a:stretch>
        </p:blipFill>
        <p:spPr>
          <a:xfrm>
            <a:off x="2349500" y="6150123"/>
            <a:ext cx="927100" cy="631678"/>
          </a:xfrm>
          <a:prstGeom prst="rect">
            <a:avLst/>
          </a:prstGeom>
          <a:ln w="12700">
            <a:miter lim="400000"/>
          </a:ln>
        </p:spPr>
      </p:pic>
      <p:sp>
        <p:nvSpPr>
          <p:cNvPr id="30" name="Shape 30"/>
          <p:cNvSpPr/>
          <p:nvPr/>
        </p:nvSpPr>
        <p:spPr>
          <a:xfrm>
            <a:off x="0" y="0"/>
            <a:ext cx="9144000" cy="332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600" b="1">
                <a:solidFill>
                  <a:srgbClr val="E46C0A"/>
                </a:solidFill>
                <a:latin typeface="Gill Sans MT"/>
                <a:ea typeface="Gill Sans MT"/>
                <a:cs typeface="Gill Sans MT"/>
                <a:sym typeface="Gill Sans MT"/>
              </a:defRPr>
            </a:lvl1pPr>
          </a:lstStyle>
          <a:p>
            <a:pPr lvl="0">
              <a:defRPr sz="1800" b="0">
                <a:solidFill>
                  <a:srgbClr val="000000"/>
                </a:solidFill>
              </a:defRPr>
            </a:pPr>
            <a:r>
              <a:rPr sz="1600" b="1">
                <a:solidFill>
                  <a:srgbClr val="E46C0A"/>
                </a:solidFill>
              </a:rPr>
              <a:t>Add Project Title Here in the Slide Master.  Use Sentence Case</a:t>
            </a: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2" name="Shape 32"/>
          <p:cNvSpPr>
            <a:spLocks noGrp="1"/>
          </p:cNvSpPr>
          <p:nvPr>
            <p:ph type="title"/>
          </p:nvPr>
        </p:nvSpPr>
        <p:spPr>
          <a:xfrm>
            <a:off x="722312" y="4406900"/>
            <a:ext cx="7772401" cy="1362075"/>
          </a:xfrm>
          <a:prstGeom prst="rect">
            <a:avLst/>
          </a:prstGeom>
        </p:spPr>
        <p:txBody>
          <a:bodyPr anchor="t"/>
          <a:lstStyle>
            <a:lvl1pPr algn="l">
              <a:defRPr sz="4000" b="1" cap="all"/>
            </a:lvl1pPr>
          </a:lstStyle>
          <a:p>
            <a:pPr lvl="0">
              <a:defRPr sz="1800" b="0" cap="none">
                <a:solidFill>
                  <a:srgbClr val="000000"/>
                </a:solidFill>
              </a:defRPr>
            </a:pPr>
            <a:r>
              <a:rPr sz="4000" b="1" cap="all">
                <a:solidFill>
                  <a:srgbClr val="FFFFFF"/>
                </a:solidFill>
              </a:rPr>
              <a:t>Title Text</a:t>
            </a:r>
          </a:p>
        </p:txBody>
      </p:sp>
      <p:sp>
        <p:nvSpPr>
          <p:cNvPr id="33" name="Shape 33"/>
          <p:cNvSpPr>
            <a:spLocks noGrp="1"/>
          </p:cNvSpPr>
          <p:nvPr>
            <p:ph type="body"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pPr lvl="0">
              <a:defRPr sz="1800">
                <a:solidFill>
                  <a:srgbClr val="000000"/>
                </a:solidFill>
              </a:defRPr>
            </a:pPr>
            <a:r>
              <a:rPr sz="2000">
                <a:solidFill>
                  <a:srgbClr val="888888"/>
                </a:solidFill>
              </a:rPr>
              <a:t>Body Level One</a:t>
            </a:r>
          </a:p>
          <a:p>
            <a:pPr lvl="1">
              <a:defRPr sz="1800">
                <a:solidFill>
                  <a:srgbClr val="000000"/>
                </a:solidFill>
              </a:defRPr>
            </a:pPr>
            <a:r>
              <a:rPr sz="2000">
                <a:solidFill>
                  <a:srgbClr val="888888"/>
                </a:solidFill>
              </a:rPr>
              <a:t>Body Level Two</a:t>
            </a:r>
          </a:p>
          <a:p>
            <a:pPr lvl="2">
              <a:defRPr sz="1800">
                <a:solidFill>
                  <a:srgbClr val="000000"/>
                </a:solidFill>
              </a:defRPr>
            </a:pPr>
            <a:r>
              <a:rPr sz="2000">
                <a:solidFill>
                  <a:srgbClr val="888888"/>
                </a:solidFill>
              </a:rPr>
              <a:t>Body Level Three</a:t>
            </a:r>
          </a:p>
          <a:p>
            <a:pPr lvl="3">
              <a:defRPr sz="1800">
                <a:solidFill>
                  <a:srgbClr val="000000"/>
                </a:solidFill>
              </a:defRPr>
            </a:pPr>
            <a:r>
              <a:rPr sz="2000">
                <a:solidFill>
                  <a:srgbClr val="888888"/>
                </a:solidFill>
              </a:rPr>
              <a:t>Body Level Four</a:t>
            </a:r>
          </a:p>
          <a:p>
            <a:pPr lvl="4">
              <a:defRPr sz="1800">
                <a:solidFill>
                  <a:srgbClr val="000000"/>
                </a:solidFill>
              </a:defRPr>
            </a:pPr>
            <a:r>
              <a:rPr sz="2000">
                <a:solidFill>
                  <a:srgbClr val="888888"/>
                </a:solidFill>
              </a:rPr>
              <a:t>Body Level Five</a:t>
            </a: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5" name="Shape 35"/>
          <p:cNvSpPr>
            <a:spLocks noGrp="1"/>
          </p:cNvSpPr>
          <p:nvPr>
            <p:ph type="title"/>
          </p:nvPr>
        </p:nvSpPr>
        <p:spPr>
          <a:xfrm>
            <a:off x="0" y="0"/>
            <a:ext cx="9144000" cy="1570038"/>
          </a:xfrm>
          <a:prstGeom prst="rect">
            <a:avLst/>
          </a:prstGeom>
        </p:spPr>
        <p:txBody>
          <a:bodyPr/>
          <a:lstStyle/>
          <a:p>
            <a:pPr lvl="0">
              <a:defRPr sz="1800">
                <a:solidFill>
                  <a:srgbClr val="000000"/>
                </a:solidFill>
              </a:defRPr>
            </a:pPr>
            <a:r>
              <a:rPr sz="4400">
                <a:solidFill>
                  <a:srgbClr val="FFFFFF"/>
                </a:solidFill>
              </a:rPr>
              <a:t>Title Text</a:t>
            </a:r>
          </a:p>
        </p:txBody>
      </p:sp>
      <p:sp>
        <p:nvSpPr>
          <p:cNvPr id="36" name="Shape 36"/>
          <p:cNvSpPr>
            <a:spLocks noGrp="1"/>
          </p:cNvSpPr>
          <p:nvPr>
            <p:ph type="body" idx="1"/>
          </p:nvPr>
        </p:nvSpPr>
        <p:spPr>
          <a:xfrm>
            <a:off x="457200" y="1600200"/>
            <a:ext cx="4038600" cy="5257800"/>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solidFill>
                  <a:srgbClr val="000000"/>
                </a:solidFill>
              </a:defRPr>
            </a:pPr>
            <a:r>
              <a:rPr sz="2800">
                <a:solidFill>
                  <a:srgbClr val="FFFFFF"/>
                </a:solidFill>
              </a:rPr>
              <a:t>Body Level One</a:t>
            </a:r>
          </a:p>
          <a:p>
            <a:pPr lvl="1">
              <a:defRPr sz="1800">
                <a:solidFill>
                  <a:srgbClr val="000000"/>
                </a:solidFill>
              </a:defRPr>
            </a:pPr>
            <a:r>
              <a:rPr sz="2800">
                <a:solidFill>
                  <a:srgbClr val="FFFFFF"/>
                </a:solidFill>
              </a:rPr>
              <a:t>Body Level Two</a:t>
            </a:r>
          </a:p>
          <a:p>
            <a:pPr lvl="2">
              <a:defRPr sz="1800">
                <a:solidFill>
                  <a:srgbClr val="000000"/>
                </a:solidFill>
              </a:defRPr>
            </a:pPr>
            <a:r>
              <a:rPr sz="2800">
                <a:solidFill>
                  <a:srgbClr val="FFFFFF"/>
                </a:solidFill>
              </a:rPr>
              <a:t>Body Level Three</a:t>
            </a:r>
          </a:p>
          <a:p>
            <a:pPr lvl="3">
              <a:defRPr sz="1800">
                <a:solidFill>
                  <a:srgbClr val="000000"/>
                </a:solidFill>
              </a:defRPr>
            </a:pPr>
            <a:r>
              <a:rPr sz="2800">
                <a:solidFill>
                  <a:srgbClr val="FFFFFF"/>
                </a:solidFill>
              </a:rPr>
              <a:t>Body Level Four</a:t>
            </a:r>
          </a:p>
          <a:p>
            <a:pPr lvl="4">
              <a:defRPr sz="1800">
                <a:solidFill>
                  <a:srgbClr val="000000"/>
                </a:solidFill>
              </a:defRPr>
            </a:pPr>
            <a:r>
              <a:rPr sz="2800">
                <a:solidFill>
                  <a:srgbClr val="FFFFFF"/>
                </a:solidFill>
              </a:rPr>
              <a:t>Body Level Five</a:t>
            </a: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38" name="Shape 38"/>
          <p:cNvSpPr>
            <a:spLocks noGrp="1"/>
          </p:cNvSpPr>
          <p:nvPr>
            <p:ph type="title"/>
          </p:nvPr>
        </p:nvSpPr>
        <p:spPr>
          <a:xfrm>
            <a:off x="0" y="260092"/>
            <a:ext cx="9144000" cy="1049854"/>
          </a:xfrm>
          <a:prstGeom prst="rect">
            <a:avLst/>
          </a:prstGeom>
        </p:spPr>
        <p:txBody>
          <a:bodyPr/>
          <a:lstStyle/>
          <a:p>
            <a:pPr lvl="0">
              <a:defRPr sz="1800">
                <a:solidFill>
                  <a:srgbClr val="000000"/>
                </a:solidFill>
              </a:defRPr>
            </a:pPr>
            <a:r>
              <a:rPr sz="4400">
                <a:solidFill>
                  <a:srgbClr val="FFFFFF"/>
                </a:solidFill>
              </a:rPr>
              <a:t>Title Text</a:t>
            </a:r>
          </a:p>
        </p:txBody>
      </p:sp>
      <p:sp>
        <p:nvSpPr>
          <p:cNvPr id="39" name="Shape 39"/>
          <p:cNvSpPr>
            <a:spLocks noGrp="1"/>
          </p:cNvSpPr>
          <p:nvPr>
            <p:ph type="body" idx="1"/>
          </p:nvPr>
        </p:nvSpPr>
        <p:spPr>
          <a:xfrm>
            <a:off x="457200" y="1309945"/>
            <a:ext cx="4040188" cy="864930"/>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pPr lvl="0">
              <a:defRPr sz="1800" b="0">
                <a:solidFill>
                  <a:srgbClr val="000000"/>
                </a:solidFill>
              </a:defRPr>
            </a:pPr>
            <a:r>
              <a:rPr sz="2400" b="1">
                <a:solidFill>
                  <a:srgbClr val="FFFFFF"/>
                </a:solidFill>
              </a:rPr>
              <a:t>Body Level One</a:t>
            </a:r>
          </a:p>
          <a:p>
            <a:pPr lvl="1">
              <a:defRPr sz="1800" b="0">
                <a:solidFill>
                  <a:srgbClr val="000000"/>
                </a:solidFill>
              </a:defRPr>
            </a:pPr>
            <a:r>
              <a:rPr sz="2400" b="1">
                <a:solidFill>
                  <a:srgbClr val="FFFFFF"/>
                </a:solidFill>
              </a:rPr>
              <a:t>Body Level Two</a:t>
            </a:r>
          </a:p>
          <a:p>
            <a:pPr lvl="2">
              <a:defRPr sz="1800" b="0">
                <a:solidFill>
                  <a:srgbClr val="000000"/>
                </a:solidFill>
              </a:defRPr>
            </a:pPr>
            <a:r>
              <a:rPr sz="2400" b="1">
                <a:solidFill>
                  <a:srgbClr val="FFFFFF"/>
                </a:solidFill>
              </a:rPr>
              <a:t>Body Level Three</a:t>
            </a:r>
          </a:p>
          <a:p>
            <a:pPr lvl="3">
              <a:defRPr sz="1800" b="0">
                <a:solidFill>
                  <a:srgbClr val="000000"/>
                </a:solidFill>
              </a:defRPr>
            </a:pPr>
            <a:r>
              <a:rPr sz="2400" b="1">
                <a:solidFill>
                  <a:srgbClr val="FFFFFF"/>
                </a:solidFill>
              </a:rPr>
              <a:t>Body Level Four</a:t>
            </a:r>
          </a:p>
          <a:p>
            <a:pPr lvl="4">
              <a:defRPr sz="1800" b="0">
                <a:solidFill>
                  <a:srgbClr val="000000"/>
                </a:solidFill>
              </a:defRPr>
            </a:pPr>
            <a:r>
              <a:rPr sz="2400" b="1">
                <a:solidFill>
                  <a:srgbClr val="FFFFFF"/>
                </a:solidFill>
              </a:rPr>
              <a:t>Body Level Five</a:t>
            </a: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41" name="Shape 41"/>
          <p:cNvSpPr>
            <a:spLocks noGrp="1"/>
          </p:cNvSpPr>
          <p:nvPr>
            <p:ph type="title"/>
          </p:nvPr>
        </p:nvSpPr>
        <p:spPr>
          <a:xfrm>
            <a:off x="0" y="0"/>
            <a:ext cx="9144000" cy="1570038"/>
          </a:xfrm>
          <a:prstGeom prst="rect">
            <a:avLst/>
          </a:prstGeom>
        </p:spPr>
        <p:txBody>
          <a:bodyPr/>
          <a:lstStyle/>
          <a:p>
            <a:pPr lvl="0">
              <a:defRPr sz="1800">
                <a:solidFill>
                  <a:srgbClr val="000000"/>
                </a:solidFill>
              </a:defRPr>
            </a:pPr>
            <a:r>
              <a:rPr sz="4400">
                <a:solidFill>
                  <a:srgbClr val="FFFFFF"/>
                </a:solidFill>
              </a:rPr>
              <a:t>Title Text</a:t>
            </a: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44" name="Shape 44"/>
          <p:cNvSpPr>
            <a:spLocks noGrp="1"/>
          </p:cNvSpPr>
          <p:nvPr>
            <p:ph type="title"/>
          </p:nvPr>
        </p:nvSpPr>
        <p:spPr>
          <a:xfrm>
            <a:off x="457200" y="0"/>
            <a:ext cx="3008314" cy="1435100"/>
          </a:xfrm>
          <a:prstGeom prst="rect">
            <a:avLst/>
          </a:prstGeom>
        </p:spPr>
        <p:txBody>
          <a:bodyPr anchor="b"/>
          <a:lstStyle>
            <a:lvl1pPr>
              <a:defRPr sz="2000" b="1"/>
            </a:lvl1pPr>
          </a:lstStyle>
          <a:p>
            <a:pPr lvl="0">
              <a:defRPr sz="1800" b="0">
                <a:solidFill>
                  <a:srgbClr val="000000"/>
                </a:solidFill>
              </a:defRPr>
            </a:pPr>
            <a:r>
              <a:rPr sz="2000" b="1">
                <a:solidFill>
                  <a:srgbClr val="FFFFFF"/>
                </a:solidFill>
              </a:rPr>
              <a:t>Title Text</a:t>
            </a:r>
          </a:p>
        </p:txBody>
      </p:sp>
      <p:sp>
        <p:nvSpPr>
          <p:cNvPr id="45" name="Shape 45"/>
          <p:cNvSpPr>
            <a:spLocks noGrp="1"/>
          </p:cNvSpPr>
          <p:nvPr>
            <p:ph type="body" idx="1"/>
          </p:nvPr>
        </p:nvSpPr>
        <p:spPr>
          <a:xfrm>
            <a:off x="3575050" y="273050"/>
            <a:ext cx="5111750" cy="6584950"/>
          </a:xfrm>
          <a:prstGeom prst="rect">
            <a:avLst/>
          </a:prstGeom>
        </p:spPr>
        <p:txBody>
          <a:bodyPr/>
          <a:lstStyle/>
          <a:p>
            <a:pPr lvl="0">
              <a:defRPr sz="1800">
                <a:solidFill>
                  <a:srgbClr val="000000"/>
                </a:solidFill>
              </a:defRPr>
            </a:pPr>
            <a:r>
              <a:rPr sz="3200">
                <a:solidFill>
                  <a:srgbClr val="FFFFFF"/>
                </a:solidFill>
              </a:rPr>
              <a:t>Body Level One</a:t>
            </a:r>
          </a:p>
          <a:p>
            <a:pPr lvl="1">
              <a:defRPr sz="1800">
                <a:solidFill>
                  <a:srgbClr val="000000"/>
                </a:solidFill>
              </a:defRPr>
            </a:pPr>
            <a:r>
              <a:rPr sz="3200">
                <a:solidFill>
                  <a:srgbClr val="FFFFFF"/>
                </a:solidFill>
              </a:rPr>
              <a:t>Body Level Two</a:t>
            </a:r>
          </a:p>
          <a:p>
            <a:pPr lvl="2">
              <a:defRPr sz="1800">
                <a:solidFill>
                  <a:srgbClr val="000000"/>
                </a:solidFill>
              </a:defRPr>
            </a:pPr>
            <a:r>
              <a:rPr sz="3200">
                <a:solidFill>
                  <a:srgbClr val="FFFFFF"/>
                </a:solidFill>
              </a:rPr>
              <a:t>Body Level Three</a:t>
            </a:r>
          </a:p>
          <a:p>
            <a:pPr lvl="3">
              <a:defRPr sz="1800">
                <a:solidFill>
                  <a:srgbClr val="000000"/>
                </a:solidFill>
              </a:defRPr>
            </a:pPr>
            <a:r>
              <a:rPr sz="3200">
                <a:solidFill>
                  <a:srgbClr val="FFFFFF"/>
                </a:solidFill>
              </a:rPr>
              <a:t>Body Level Four</a:t>
            </a:r>
          </a:p>
          <a:p>
            <a:pPr lvl="4">
              <a:defRPr sz="1800">
                <a:solidFill>
                  <a:srgbClr val="000000"/>
                </a:solidFill>
              </a:defRPr>
            </a:pPr>
            <a:r>
              <a:rPr sz="3200">
                <a:solidFill>
                  <a:srgbClr val="FFFFFF"/>
                </a:solidFill>
              </a:rPr>
              <a:t>Body Level Five</a:t>
            </a: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image" Target="../media/image1.png"/><Relationship Id="rId13"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4" name="Group 4"/>
          <p:cNvGrpSpPr/>
          <p:nvPr/>
        </p:nvGrpSpPr>
        <p:grpSpPr>
          <a:xfrm>
            <a:off x="1306512" y="6200774"/>
            <a:ext cx="674688" cy="604840"/>
            <a:chOff x="0" y="0"/>
            <a:chExt cx="674687" cy="604838"/>
          </a:xfrm>
        </p:grpSpPr>
        <p:sp>
          <p:nvSpPr>
            <p:cNvPr id="2" name="Shape 2"/>
            <p:cNvSpPr/>
            <p:nvPr/>
          </p:nvSpPr>
          <p:spPr>
            <a:xfrm>
              <a:off x="-1" y="-1"/>
              <a:ext cx="674689" cy="604840"/>
            </a:xfrm>
            <a:prstGeom prst="rect">
              <a:avLst/>
            </a:prstGeom>
            <a:solidFill>
              <a:srgbClr val="000000"/>
            </a:solidFill>
            <a:ln w="57150" cap="flat">
              <a:solidFill>
                <a:srgbClr val="808080"/>
              </a:solidFill>
              <a:prstDash val="solid"/>
              <a:bevel/>
            </a:ln>
            <a:effectLst/>
          </p:spPr>
          <p:txBody>
            <a:bodyPr wrap="square" lIns="0" tIns="0" rIns="0" bIns="0" numCol="1" anchor="t">
              <a:noAutofit/>
            </a:bodyPr>
            <a:lstStyle/>
            <a:p>
              <a:pPr lvl="0" algn="ctr">
                <a:defRPr>
                  <a:solidFill>
                    <a:srgbClr val="FFFFFF"/>
                  </a:solidFill>
                </a:defRPr>
              </a:pPr>
              <a:endParaRPr/>
            </a:p>
          </p:txBody>
        </p:sp>
        <p:sp>
          <p:nvSpPr>
            <p:cNvPr id="3" name="Shape 3"/>
            <p:cNvSpPr/>
            <p:nvPr/>
          </p:nvSpPr>
          <p:spPr>
            <a:xfrm>
              <a:off x="-1" y="-1"/>
              <a:ext cx="674689" cy="2692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lvl1pPr algn="ctr">
                <a:defRPr sz="1200">
                  <a:solidFill>
                    <a:srgbClr val="A6A6A6"/>
                  </a:solidFill>
                  <a:latin typeface="Gill Sans MT"/>
                  <a:ea typeface="Gill Sans MT"/>
                  <a:cs typeface="Gill Sans MT"/>
                  <a:sym typeface="Gill Sans MT"/>
                </a:defRPr>
              </a:lvl1pPr>
            </a:lstStyle>
            <a:p>
              <a:pPr lvl="0">
                <a:defRPr sz="1800">
                  <a:solidFill>
                    <a:srgbClr val="000000"/>
                  </a:solidFill>
                </a:defRPr>
              </a:pPr>
              <a:r>
                <a:rPr sz="1200">
                  <a:solidFill>
                    <a:srgbClr val="A6A6A6"/>
                  </a:solidFill>
                </a:rPr>
                <a:t>SLIDE</a:t>
              </a:r>
            </a:p>
          </p:txBody>
        </p:sp>
      </p:grpSp>
      <p:pic>
        <p:nvPicPr>
          <p:cNvPr id="5" name="image1.png" descr="College of Engineering UF (1).jpg"/>
          <p:cNvPicPr/>
          <p:nvPr/>
        </p:nvPicPr>
        <p:blipFill>
          <a:blip r:embed="rId12" cstate="print">
            <a:extLst/>
          </a:blip>
          <a:stretch>
            <a:fillRect/>
          </a:stretch>
        </p:blipFill>
        <p:spPr>
          <a:xfrm>
            <a:off x="3562350" y="6215062"/>
            <a:ext cx="4249738" cy="642938"/>
          </a:xfrm>
          <a:prstGeom prst="rect">
            <a:avLst/>
          </a:prstGeom>
          <a:ln w="12700">
            <a:miter lim="400000"/>
          </a:ln>
        </p:spPr>
      </p:pic>
      <p:sp>
        <p:nvSpPr>
          <p:cNvPr id="6" name="Shape 6"/>
          <p:cNvSpPr/>
          <p:nvPr/>
        </p:nvSpPr>
        <p:spPr>
          <a:xfrm>
            <a:off x="1295400" y="6381750"/>
            <a:ext cx="628650" cy="3835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lgn="ctr"/>
            <a:r>
              <a:rPr b="1">
                <a:solidFill>
                  <a:srgbClr val="A6A6A6"/>
                </a:solidFill>
                <a:latin typeface="Gill Sans MT"/>
                <a:ea typeface="Gill Sans MT"/>
                <a:cs typeface="Gill Sans MT"/>
                <a:sym typeface="Gill Sans MT"/>
              </a:rPr>
              <a:t>‹#›</a:t>
            </a:r>
            <a:r>
              <a:rPr sz="2000" b="1">
                <a:solidFill>
                  <a:srgbClr val="A6A6A6"/>
                </a:solidFill>
              </a:rPr>
              <a:t> </a:t>
            </a:r>
          </a:p>
        </p:txBody>
      </p:sp>
      <p:sp>
        <p:nvSpPr>
          <p:cNvPr id="7" name="Shape 7"/>
          <p:cNvSpPr/>
          <p:nvPr/>
        </p:nvSpPr>
        <p:spPr>
          <a:xfrm>
            <a:off x="0" y="0"/>
            <a:ext cx="9144000" cy="332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600" b="1">
                <a:solidFill>
                  <a:srgbClr val="E46C0A"/>
                </a:solidFill>
                <a:latin typeface="Gill Sans MT"/>
                <a:ea typeface="Gill Sans MT"/>
                <a:cs typeface="Gill Sans MT"/>
                <a:sym typeface="Gill Sans MT"/>
              </a:defRPr>
            </a:lvl1pPr>
          </a:lstStyle>
          <a:p>
            <a:pPr lvl="0">
              <a:defRPr sz="1800" b="0">
                <a:solidFill>
                  <a:srgbClr val="000000"/>
                </a:solidFill>
              </a:defRPr>
            </a:pPr>
            <a:r>
              <a:rPr sz="1600" b="1">
                <a:solidFill>
                  <a:srgbClr val="E46C0A"/>
                </a:solidFill>
              </a:rPr>
              <a:t>Florida Accessibility Code for Building Construction Review and Recommendations</a:t>
            </a:r>
          </a:p>
        </p:txBody>
      </p:sp>
      <p:pic>
        <p:nvPicPr>
          <p:cNvPr id="8" name="image2.png"/>
          <p:cNvPicPr/>
          <p:nvPr/>
        </p:nvPicPr>
        <p:blipFill>
          <a:blip r:embed="rId13" cstate="print">
            <a:extLst/>
          </a:blip>
          <a:stretch>
            <a:fillRect/>
          </a:stretch>
        </p:blipFill>
        <p:spPr>
          <a:xfrm>
            <a:off x="2349500" y="6150123"/>
            <a:ext cx="927100" cy="631678"/>
          </a:xfrm>
          <a:prstGeom prst="rect">
            <a:avLst/>
          </a:prstGeom>
          <a:ln w="12700">
            <a:miter lim="400000"/>
          </a:ln>
        </p:spPr>
      </p:pic>
      <p:sp>
        <p:nvSpPr>
          <p:cNvPr id="9" name="Shape 9"/>
          <p:cNvSpPr>
            <a:spLocks noGrp="1"/>
          </p:cNvSpPr>
          <p:nvPr>
            <p:ph type="title"/>
          </p:nvPr>
        </p:nvSpPr>
        <p:spPr>
          <a:xfrm>
            <a:off x="0" y="198437"/>
            <a:ext cx="9144000" cy="1173163"/>
          </a:xfrm>
          <a:prstGeom prst="rect">
            <a:avLst/>
          </a:prstGeom>
          <a:ln w="12700">
            <a:miter lim="400000"/>
          </a:ln>
          <a:extLst>
            <a:ext uri="{C572A759-6A51-4108-AA02-DFA0A04FC94B}">
              <ma14:wrappingTextBoxFlag xmlns:ma14="http://schemas.microsoft.com/office/mac/drawingml/2011/main" val="1"/>
            </a:ext>
          </a:extLst>
        </p:spPr>
        <p:txBody>
          <a:bodyPr lIns="45719" rIns="45719" anchor="ctr"/>
          <a:lstStyle/>
          <a:p>
            <a:pPr lvl="0">
              <a:defRPr sz="1800">
                <a:solidFill>
                  <a:srgbClr val="000000"/>
                </a:solidFill>
              </a:defRPr>
            </a:pPr>
            <a:r>
              <a:rPr sz="4400">
                <a:solidFill>
                  <a:srgbClr val="FFFFFF"/>
                </a:solidFill>
              </a:rPr>
              <a:t>Title Text</a:t>
            </a:r>
          </a:p>
        </p:txBody>
      </p:sp>
      <p:sp>
        <p:nvSpPr>
          <p:cNvPr id="10" name="Shape 10"/>
          <p:cNvSpPr>
            <a:spLocks noGrp="1"/>
          </p:cNvSpPr>
          <p:nvPr>
            <p:ph type="body" idx="1"/>
          </p:nvPr>
        </p:nvSpPr>
        <p:spPr>
          <a:xfrm>
            <a:off x="0" y="1371600"/>
            <a:ext cx="9144000" cy="548640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lvl="0">
              <a:defRPr sz="1800">
                <a:solidFill>
                  <a:srgbClr val="000000"/>
                </a:solidFill>
              </a:defRPr>
            </a:pPr>
            <a:r>
              <a:rPr sz="3200">
                <a:solidFill>
                  <a:srgbClr val="FFFFFF"/>
                </a:solidFill>
              </a:rPr>
              <a:t>Body Level One</a:t>
            </a:r>
          </a:p>
          <a:p>
            <a:pPr lvl="1">
              <a:defRPr sz="1800">
                <a:solidFill>
                  <a:srgbClr val="000000"/>
                </a:solidFill>
              </a:defRPr>
            </a:pPr>
            <a:r>
              <a:rPr sz="3200">
                <a:solidFill>
                  <a:srgbClr val="FFFFFF"/>
                </a:solidFill>
              </a:rPr>
              <a:t>Body Level Two</a:t>
            </a:r>
          </a:p>
          <a:p>
            <a:pPr lvl="2">
              <a:defRPr sz="1800">
                <a:solidFill>
                  <a:srgbClr val="000000"/>
                </a:solidFill>
              </a:defRPr>
            </a:pPr>
            <a:r>
              <a:rPr sz="3200">
                <a:solidFill>
                  <a:srgbClr val="FFFFFF"/>
                </a:solidFill>
              </a:rPr>
              <a:t>Body Level Three</a:t>
            </a:r>
          </a:p>
          <a:p>
            <a:pPr lvl="3">
              <a:defRPr sz="1800">
                <a:solidFill>
                  <a:srgbClr val="000000"/>
                </a:solidFill>
              </a:defRPr>
            </a:pPr>
            <a:r>
              <a:rPr sz="3200">
                <a:solidFill>
                  <a:srgbClr val="FFFFFF"/>
                </a:solidFill>
              </a:rPr>
              <a:t>Body Level Four</a:t>
            </a:r>
          </a:p>
          <a:p>
            <a:pPr lvl="4">
              <a:defRPr sz="1800">
                <a:solidFill>
                  <a:srgbClr val="000000"/>
                </a:solidFill>
              </a:defRPr>
            </a:pPr>
            <a:r>
              <a:rPr sz="3200">
                <a:solidFill>
                  <a:srgbClr val="FFFFFF"/>
                </a:solidFill>
              </a:rP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ransition xmlns:p14="http://schemas.microsoft.com/office/powerpoint/2010/main" spd="med"/>
  <p:txStyles>
    <p:titleStyle>
      <a:lvl1pPr algn="ctr">
        <a:defRPr sz="4400">
          <a:solidFill>
            <a:srgbClr val="FFFFFF"/>
          </a:solidFill>
          <a:latin typeface="Gill Sans MT"/>
          <a:ea typeface="Gill Sans MT"/>
          <a:cs typeface="Gill Sans MT"/>
          <a:sym typeface="Gill Sans MT"/>
        </a:defRPr>
      </a:lvl1pPr>
      <a:lvl2pPr algn="ctr">
        <a:defRPr sz="4400">
          <a:solidFill>
            <a:srgbClr val="FFFFFF"/>
          </a:solidFill>
          <a:latin typeface="Gill Sans MT"/>
          <a:ea typeface="Gill Sans MT"/>
          <a:cs typeface="Gill Sans MT"/>
          <a:sym typeface="Gill Sans MT"/>
        </a:defRPr>
      </a:lvl2pPr>
      <a:lvl3pPr algn="ctr">
        <a:defRPr sz="4400">
          <a:solidFill>
            <a:srgbClr val="FFFFFF"/>
          </a:solidFill>
          <a:latin typeface="Gill Sans MT"/>
          <a:ea typeface="Gill Sans MT"/>
          <a:cs typeface="Gill Sans MT"/>
          <a:sym typeface="Gill Sans MT"/>
        </a:defRPr>
      </a:lvl3pPr>
      <a:lvl4pPr algn="ctr">
        <a:defRPr sz="4400">
          <a:solidFill>
            <a:srgbClr val="FFFFFF"/>
          </a:solidFill>
          <a:latin typeface="Gill Sans MT"/>
          <a:ea typeface="Gill Sans MT"/>
          <a:cs typeface="Gill Sans MT"/>
          <a:sym typeface="Gill Sans MT"/>
        </a:defRPr>
      </a:lvl4pPr>
      <a:lvl5pPr algn="ctr">
        <a:defRPr sz="4400">
          <a:solidFill>
            <a:srgbClr val="FFFFFF"/>
          </a:solidFill>
          <a:latin typeface="Gill Sans MT"/>
          <a:ea typeface="Gill Sans MT"/>
          <a:cs typeface="Gill Sans MT"/>
          <a:sym typeface="Gill Sans MT"/>
        </a:defRPr>
      </a:lvl5pPr>
      <a:lvl6pPr indent="457200" algn="ctr">
        <a:defRPr sz="4400">
          <a:solidFill>
            <a:srgbClr val="FFFFFF"/>
          </a:solidFill>
          <a:latin typeface="Gill Sans MT"/>
          <a:ea typeface="Gill Sans MT"/>
          <a:cs typeface="Gill Sans MT"/>
          <a:sym typeface="Gill Sans MT"/>
        </a:defRPr>
      </a:lvl6pPr>
      <a:lvl7pPr indent="914400" algn="ctr">
        <a:defRPr sz="4400">
          <a:solidFill>
            <a:srgbClr val="FFFFFF"/>
          </a:solidFill>
          <a:latin typeface="Gill Sans MT"/>
          <a:ea typeface="Gill Sans MT"/>
          <a:cs typeface="Gill Sans MT"/>
          <a:sym typeface="Gill Sans MT"/>
        </a:defRPr>
      </a:lvl7pPr>
      <a:lvl8pPr indent="1371600" algn="ctr">
        <a:defRPr sz="4400">
          <a:solidFill>
            <a:srgbClr val="FFFFFF"/>
          </a:solidFill>
          <a:latin typeface="Gill Sans MT"/>
          <a:ea typeface="Gill Sans MT"/>
          <a:cs typeface="Gill Sans MT"/>
          <a:sym typeface="Gill Sans MT"/>
        </a:defRPr>
      </a:lvl8pPr>
      <a:lvl9pPr indent="1828800" algn="ctr">
        <a:defRPr sz="4400">
          <a:solidFill>
            <a:srgbClr val="FFFFFF"/>
          </a:solidFill>
          <a:latin typeface="Gill Sans MT"/>
          <a:ea typeface="Gill Sans MT"/>
          <a:cs typeface="Gill Sans MT"/>
          <a:sym typeface="Gill Sans MT"/>
        </a:defRPr>
      </a:lvl9pPr>
    </p:titleStyle>
    <p:bodyStyle>
      <a:lvl1pPr marL="342900" indent="-342900">
        <a:spcBef>
          <a:spcPts val="700"/>
        </a:spcBef>
        <a:buSzPct val="100000"/>
        <a:buFont typeface="Arial"/>
        <a:buChar char="•"/>
        <a:defRPr sz="3200">
          <a:solidFill>
            <a:srgbClr val="FFFFFF"/>
          </a:solidFill>
          <a:latin typeface="Gill Sans MT"/>
          <a:ea typeface="Gill Sans MT"/>
          <a:cs typeface="Gill Sans MT"/>
          <a:sym typeface="Gill Sans MT"/>
        </a:defRPr>
      </a:lvl1pPr>
      <a:lvl2pPr marL="783771" indent="-326571">
        <a:spcBef>
          <a:spcPts val="700"/>
        </a:spcBef>
        <a:buSzPct val="100000"/>
        <a:buFont typeface="Arial"/>
        <a:buChar char="–"/>
        <a:defRPr sz="3200">
          <a:solidFill>
            <a:srgbClr val="FFFFFF"/>
          </a:solidFill>
          <a:latin typeface="Gill Sans MT"/>
          <a:ea typeface="Gill Sans MT"/>
          <a:cs typeface="Gill Sans MT"/>
          <a:sym typeface="Gill Sans MT"/>
        </a:defRPr>
      </a:lvl2pPr>
      <a:lvl3pPr marL="1219200" indent="-304800">
        <a:spcBef>
          <a:spcPts val="700"/>
        </a:spcBef>
        <a:buSzPct val="100000"/>
        <a:buFont typeface="Arial"/>
        <a:buChar char="•"/>
        <a:defRPr sz="3200">
          <a:solidFill>
            <a:srgbClr val="FFFFFF"/>
          </a:solidFill>
          <a:latin typeface="Gill Sans MT"/>
          <a:ea typeface="Gill Sans MT"/>
          <a:cs typeface="Gill Sans MT"/>
          <a:sym typeface="Gill Sans MT"/>
        </a:defRPr>
      </a:lvl3pPr>
      <a:lvl4pPr marL="1737360" indent="-365760">
        <a:spcBef>
          <a:spcPts val="700"/>
        </a:spcBef>
        <a:buSzPct val="100000"/>
        <a:buFont typeface="Arial"/>
        <a:buChar char="–"/>
        <a:defRPr sz="3200">
          <a:solidFill>
            <a:srgbClr val="FFFFFF"/>
          </a:solidFill>
          <a:latin typeface="Gill Sans MT"/>
          <a:ea typeface="Gill Sans MT"/>
          <a:cs typeface="Gill Sans MT"/>
          <a:sym typeface="Gill Sans MT"/>
        </a:defRPr>
      </a:lvl4pPr>
      <a:lvl5pPr marL="2194560" indent="-365760">
        <a:spcBef>
          <a:spcPts val="700"/>
        </a:spcBef>
        <a:buSzPct val="100000"/>
        <a:buFont typeface="Arial"/>
        <a:buChar char="»"/>
        <a:defRPr sz="3200">
          <a:solidFill>
            <a:srgbClr val="FFFFFF"/>
          </a:solidFill>
          <a:latin typeface="Gill Sans MT"/>
          <a:ea typeface="Gill Sans MT"/>
          <a:cs typeface="Gill Sans MT"/>
          <a:sym typeface="Gill Sans MT"/>
        </a:defRPr>
      </a:lvl5pPr>
      <a:lvl6pPr marL="2651760" indent="-365760">
        <a:spcBef>
          <a:spcPts val="700"/>
        </a:spcBef>
        <a:buSzPct val="100000"/>
        <a:buFont typeface="Arial"/>
        <a:buChar char="•"/>
        <a:defRPr sz="3200">
          <a:solidFill>
            <a:srgbClr val="FFFFFF"/>
          </a:solidFill>
          <a:latin typeface="Gill Sans MT"/>
          <a:ea typeface="Gill Sans MT"/>
          <a:cs typeface="Gill Sans MT"/>
          <a:sym typeface="Gill Sans MT"/>
        </a:defRPr>
      </a:lvl6pPr>
      <a:lvl7pPr marL="3108960" indent="-365760">
        <a:spcBef>
          <a:spcPts val="700"/>
        </a:spcBef>
        <a:buSzPct val="100000"/>
        <a:buFont typeface="Arial"/>
        <a:buChar char="•"/>
        <a:defRPr sz="3200">
          <a:solidFill>
            <a:srgbClr val="FFFFFF"/>
          </a:solidFill>
          <a:latin typeface="Gill Sans MT"/>
          <a:ea typeface="Gill Sans MT"/>
          <a:cs typeface="Gill Sans MT"/>
          <a:sym typeface="Gill Sans MT"/>
        </a:defRPr>
      </a:lvl7pPr>
      <a:lvl8pPr marL="3566159" indent="-365759">
        <a:spcBef>
          <a:spcPts val="700"/>
        </a:spcBef>
        <a:buSzPct val="100000"/>
        <a:buFont typeface="Arial"/>
        <a:buChar char="•"/>
        <a:defRPr sz="3200">
          <a:solidFill>
            <a:srgbClr val="FFFFFF"/>
          </a:solidFill>
          <a:latin typeface="Gill Sans MT"/>
          <a:ea typeface="Gill Sans MT"/>
          <a:cs typeface="Gill Sans MT"/>
          <a:sym typeface="Gill Sans MT"/>
        </a:defRPr>
      </a:lvl8pPr>
      <a:lvl9pPr marL="4023359" indent="-365759">
        <a:spcBef>
          <a:spcPts val="700"/>
        </a:spcBef>
        <a:buSzPct val="100000"/>
        <a:buFont typeface="Arial"/>
        <a:buChar char="•"/>
        <a:defRPr sz="3200">
          <a:solidFill>
            <a:srgbClr val="FFFFFF"/>
          </a:solidFill>
          <a:latin typeface="Gill Sans MT"/>
          <a:ea typeface="Gill Sans MT"/>
          <a:cs typeface="Gill Sans MT"/>
          <a:sym typeface="Gill Sans MT"/>
        </a:defRPr>
      </a:lvl9pPr>
    </p:bodyStyle>
    <p:otherStyle>
      <a:lvl1pPr algn="r">
        <a:defRPr sz="1200">
          <a:solidFill>
            <a:schemeClr val="tx1"/>
          </a:solidFill>
          <a:latin typeface="+mn-lt"/>
          <a:ea typeface="+mn-ea"/>
          <a:cs typeface="+mn-cs"/>
          <a:sym typeface="Calibri"/>
        </a:defRPr>
      </a:lvl1pPr>
      <a:lvl2pPr indent="457200" algn="r">
        <a:defRPr sz="1200">
          <a:solidFill>
            <a:schemeClr val="tx1"/>
          </a:solidFill>
          <a:latin typeface="+mn-lt"/>
          <a:ea typeface="+mn-ea"/>
          <a:cs typeface="+mn-cs"/>
          <a:sym typeface="Calibri"/>
        </a:defRPr>
      </a:lvl2pPr>
      <a:lvl3pPr indent="914400" algn="r">
        <a:defRPr sz="1200">
          <a:solidFill>
            <a:schemeClr val="tx1"/>
          </a:solidFill>
          <a:latin typeface="+mn-lt"/>
          <a:ea typeface="+mn-ea"/>
          <a:cs typeface="+mn-cs"/>
          <a:sym typeface="Calibri"/>
        </a:defRPr>
      </a:lvl3pPr>
      <a:lvl4pPr indent="1371600" algn="r">
        <a:defRPr sz="1200">
          <a:solidFill>
            <a:schemeClr val="tx1"/>
          </a:solidFill>
          <a:latin typeface="+mn-lt"/>
          <a:ea typeface="+mn-ea"/>
          <a:cs typeface="+mn-cs"/>
          <a:sym typeface="Calibri"/>
        </a:defRPr>
      </a:lvl4pPr>
      <a:lvl5pPr indent="1828800" algn="r">
        <a:defRPr sz="1200">
          <a:solidFill>
            <a:schemeClr val="tx1"/>
          </a:solidFill>
          <a:latin typeface="+mn-lt"/>
          <a:ea typeface="+mn-ea"/>
          <a:cs typeface="+mn-cs"/>
          <a:sym typeface="Calibri"/>
        </a:defRPr>
      </a:lvl5pPr>
      <a:lvl6pPr indent="2286000" algn="r">
        <a:defRPr sz="1200">
          <a:solidFill>
            <a:schemeClr val="tx1"/>
          </a:solidFill>
          <a:latin typeface="+mn-lt"/>
          <a:ea typeface="+mn-ea"/>
          <a:cs typeface="+mn-cs"/>
          <a:sym typeface="Calibri"/>
        </a:defRPr>
      </a:lvl6pPr>
      <a:lvl7pPr indent="2743200" algn="r">
        <a:defRPr sz="1200">
          <a:solidFill>
            <a:schemeClr val="tx1"/>
          </a:solidFill>
          <a:latin typeface="+mn-lt"/>
          <a:ea typeface="+mn-ea"/>
          <a:cs typeface="+mn-cs"/>
          <a:sym typeface="Calibri"/>
        </a:defRPr>
      </a:lvl7pPr>
      <a:lvl8pPr indent="3200400" algn="r">
        <a:defRPr sz="1200">
          <a:solidFill>
            <a:schemeClr val="tx1"/>
          </a:solidFill>
          <a:latin typeface="+mn-lt"/>
          <a:ea typeface="+mn-ea"/>
          <a:cs typeface="+mn-cs"/>
          <a:sym typeface="Calibri"/>
        </a:defRPr>
      </a:lvl8pPr>
      <a:lvl9pPr indent="3657600" algn="r">
        <a:defRPr sz="12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Shape 52"/>
          <p:cNvSpPr>
            <a:spLocks noGrp="1"/>
          </p:cNvSpPr>
          <p:nvPr>
            <p:ph type="title"/>
          </p:nvPr>
        </p:nvSpPr>
        <p:spPr>
          <a:xfrm>
            <a:off x="685800" y="806335"/>
            <a:ext cx="7772400" cy="1470025"/>
          </a:xfrm>
          <a:prstGeom prst="rect">
            <a:avLst/>
          </a:prstGeom>
        </p:spPr>
        <p:txBody>
          <a:bodyPr lIns="0" tIns="0" rIns="0" bIns="0">
            <a:normAutofit fontScale="90000"/>
          </a:bodyPr>
          <a:lstStyle/>
          <a:p>
            <a:pPr defTabSz="630936">
              <a:defRPr sz="1800">
                <a:solidFill>
                  <a:srgbClr val="000000"/>
                </a:solidFill>
              </a:defRPr>
            </a:pPr>
            <a:r>
              <a:rPr lang="en-US" sz="2800" dirty="0" smtClean="0">
                <a:solidFill>
                  <a:srgbClr val="888888"/>
                </a:solidFill>
              </a:rPr>
              <a:t/>
            </a:r>
            <a:br>
              <a:rPr lang="en-US" sz="2800" dirty="0" smtClean="0">
                <a:solidFill>
                  <a:srgbClr val="888888"/>
                </a:solidFill>
              </a:rPr>
            </a:br>
            <a:r>
              <a:rPr sz="3036" dirty="0">
                <a:solidFill>
                  <a:srgbClr val="FFFFFF"/>
                </a:solidFill>
              </a:rPr>
              <a:t/>
            </a:r>
            <a:br>
              <a:rPr sz="3036" dirty="0">
                <a:solidFill>
                  <a:srgbClr val="FFFFFF"/>
                </a:solidFill>
              </a:rPr>
            </a:br>
            <a:r>
              <a:rPr sz="3036" dirty="0">
                <a:solidFill>
                  <a:srgbClr val="FFFFFF"/>
                </a:solidFill>
              </a:rPr>
              <a:t/>
            </a:r>
            <a:br>
              <a:rPr sz="3036" dirty="0">
                <a:solidFill>
                  <a:srgbClr val="FFFFFF"/>
                </a:solidFill>
              </a:rPr>
            </a:br>
            <a:endParaRPr sz="3036" dirty="0">
              <a:solidFill>
                <a:srgbClr val="FFFFFF"/>
              </a:solidFill>
            </a:endParaRPr>
          </a:p>
        </p:txBody>
      </p:sp>
      <p:sp>
        <p:nvSpPr>
          <p:cNvPr id="53" name="Shape 53"/>
          <p:cNvSpPr>
            <a:spLocks noGrp="1"/>
          </p:cNvSpPr>
          <p:nvPr>
            <p:ph type="body" idx="1"/>
          </p:nvPr>
        </p:nvSpPr>
        <p:spPr>
          <a:xfrm>
            <a:off x="839585" y="473825"/>
            <a:ext cx="7618615" cy="5394960"/>
          </a:xfrm>
          <a:prstGeom prst="rect">
            <a:avLst/>
          </a:prstGeom>
        </p:spPr>
        <p:txBody>
          <a:bodyPr lIns="0" tIns="0" rIns="0" bIns="0">
            <a:normAutofit fontScale="92500" lnSpcReduction="10000"/>
          </a:bodyPr>
          <a:lstStyle/>
          <a:p>
            <a:pPr lvl="0">
              <a:defRPr sz="1800">
                <a:solidFill>
                  <a:srgbClr val="000000"/>
                </a:solidFill>
              </a:defRPr>
            </a:pPr>
            <a:r>
              <a:rPr lang="en-US" sz="3400" dirty="0" smtClean="0">
                <a:solidFill>
                  <a:srgbClr val="FFFFFF"/>
                </a:solidFill>
              </a:rPr>
              <a:t>Project 1: </a:t>
            </a:r>
            <a:r>
              <a:rPr lang="en-US" sz="3400" dirty="0" smtClean="0">
                <a:solidFill>
                  <a:schemeClr val="tx2">
                    <a:lumMod val="20000"/>
                    <a:lumOff val="80000"/>
                  </a:schemeClr>
                </a:solidFill>
              </a:rPr>
              <a:t>Florida Accessibility Code for Building Construction </a:t>
            </a:r>
            <a:br>
              <a:rPr lang="en-US" sz="3400" dirty="0" smtClean="0">
                <a:solidFill>
                  <a:schemeClr val="tx2">
                    <a:lumMod val="20000"/>
                    <a:lumOff val="80000"/>
                  </a:schemeClr>
                </a:solidFill>
              </a:rPr>
            </a:br>
            <a:r>
              <a:rPr lang="en-US" sz="3400" dirty="0" smtClean="0">
                <a:solidFill>
                  <a:schemeClr val="tx2">
                    <a:lumMod val="20000"/>
                    <a:lumOff val="80000"/>
                  </a:schemeClr>
                </a:solidFill>
              </a:rPr>
              <a:t>Review and Recommendations</a:t>
            </a:r>
          </a:p>
          <a:p>
            <a:pPr lvl="0">
              <a:defRPr sz="1800">
                <a:solidFill>
                  <a:srgbClr val="000000"/>
                </a:solidFill>
              </a:defRPr>
            </a:pPr>
            <a:endParaRPr lang="en-US" sz="3400" dirty="0" smtClean="0">
              <a:solidFill>
                <a:schemeClr val="tx2">
                  <a:lumMod val="20000"/>
                  <a:lumOff val="80000"/>
                </a:schemeClr>
              </a:solidFill>
            </a:endParaRPr>
          </a:p>
          <a:p>
            <a:pPr lvl="0">
              <a:defRPr sz="1800">
                <a:solidFill>
                  <a:srgbClr val="000000"/>
                </a:solidFill>
              </a:defRPr>
            </a:pPr>
            <a:r>
              <a:rPr lang="en-US" dirty="0" smtClean="0">
                <a:solidFill>
                  <a:schemeClr val="tx2">
                    <a:lumMod val="20000"/>
                    <a:lumOff val="80000"/>
                  </a:schemeClr>
                </a:solidFill>
              </a:rPr>
              <a:t>Presented to the </a:t>
            </a:r>
          </a:p>
          <a:p>
            <a:pPr lvl="0">
              <a:defRPr sz="1800">
                <a:solidFill>
                  <a:srgbClr val="000000"/>
                </a:solidFill>
              </a:defRPr>
            </a:pPr>
            <a:r>
              <a:rPr lang="en-US" dirty="0" smtClean="0">
                <a:solidFill>
                  <a:schemeClr val="tx2">
                    <a:lumMod val="20000"/>
                    <a:lumOff val="80000"/>
                  </a:schemeClr>
                </a:solidFill>
              </a:rPr>
              <a:t>Florida Building Commission </a:t>
            </a:r>
          </a:p>
          <a:p>
            <a:pPr lvl="0">
              <a:defRPr sz="1800">
                <a:solidFill>
                  <a:srgbClr val="000000"/>
                </a:solidFill>
              </a:defRPr>
            </a:pPr>
            <a:r>
              <a:rPr lang="en-US" dirty="0" smtClean="0">
                <a:solidFill>
                  <a:schemeClr val="tx2">
                    <a:lumMod val="20000"/>
                    <a:lumOff val="80000"/>
                  </a:schemeClr>
                </a:solidFill>
              </a:rPr>
              <a:t>Accessibility Technical Advisory Committee</a:t>
            </a:r>
          </a:p>
          <a:p>
            <a:pPr lvl="0">
              <a:defRPr sz="1800">
                <a:solidFill>
                  <a:srgbClr val="000000"/>
                </a:solidFill>
              </a:defRPr>
            </a:pPr>
            <a:r>
              <a:rPr lang="en-US" dirty="0" smtClean="0">
                <a:solidFill>
                  <a:schemeClr val="tx2">
                    <a:lumMod val="20000"/>
                    <a:lumOff val="80000"/>
                  </a:schemeClr>
                </a:solidFill>
              </a:rPr>
              <a:t>State of Florida Department of Business and Professional Regulation</a:t>
            </a:r>
          </a:p>
          <a:p>
            <a:pPr lvl="0">
              <a:defRPr sz="1800">
                <a:solidFill>
                  <a:srgbClr val="000000"/>
                </a:solidFill>
              </a:defRPr>
            </a:pPr>
            <a:endParaRPr lang="en-US" dirty="0" smtClean="0">
              <a:solidFill>
                <a:schemeClr val="tx2">
                  <a:lumMod val="20000"/>
                  <a:lumOff val="80000"/>
                </a:schemeClr>
              </a:solidFill>
            </a:endParaRPr>
          </a:p>
          <a:p>
            <a:pPr lvl="0">
              <a:defRPr sz="1800">
                <a:solidFill>
                  <a:srgbClr val="000000"/>
                </a:solidFill>
              </a:defRPr>
            </a:pPr>
            <a:r>
              <a:rPr lang="en-US" dirty="0" smtClean="0">
                <a:solidFill>
                  <a:schemeClr val="tx2">
                    <a:lumMod val="20000"/>
                    <a:lumOff val="80000"/>
                  </a:schemeClr>
                </a:solidFill>
              </a:rPr>
              <a:t>June 24</a:t>
            </a:r>
            <a:r>
              <a:rPr lang="en-US" baseline="30000" dirty="0" smtClean="0">
                <a:solidFill>
                  <a:schemeClr val="tx2">
                    <a:lumMod val="20000"/>
                    <a:lumOff val="80000"/>
                  </a:schemeClr>
                </a:solidFill>
              </a:rPr>
              <a:t>th</a:t>
            </a:r>
            <a:r>
              <a:rPr lang="en-US" dirty="0" smtClean="0">
                <a:solidFill>
                  <a:schemeClr val="tx2">
                    <a:lumMod val="20000"/>
                    <a:lumOff val="80000"/>
                  </a:schemeClr>
                </a:solidFill>
              </a:rPr>
              <a:t>, 2015</a:t>
            </a:r>
          </a:p>
          <a:p>
            <a:pPr lvl="0">
              <a:defRPr sz="1800">
                <a:solidFill>
                  <a:srgbClr val="000000"/>
                </a:solidFill>
              </a:defRPr>
            </a:pPr>
            <a:endParaRPr lang="en-US" dirty="0" smtClean="0">
              <a:solidFill>
                <a:schemeClr val="tx2">
                  <a:lumMod val="20000"/>
                  <a:lumOff val="80000"/>
                </a:schemeClr>
              </a:solidFill>
            </a:endParaRPr>
          </a:p>
          <a:p>
            <a:pPr lvl="0">
              <a:defRPr sz="1800">
                <a:solidFill>
                  <a:srgbClr val="000000"/>
                </a:solidFill>
              </a:defRPr>
            </a:pPr>
            <a:r>
              <a:rPr lang="en-US" dirty="0" smtClean="0">
                <a:solidFill>
                  <a:schemeClr val="tx2">
                    <a:lumMod val="20000"/>
                    <a:lumOff val="80000"/>
                  </a:schemeClr>
                </a:solidFill>
              </a:rPr>
              <a:t>David O. </a:t>
            </a:r>
            <a:r>
              <a:rPr lang="en-US" dirty="0" err="1" smtClean="0">
                <a:solidFill>
                  <a:schemeClr val="tx2">
                    <a:lumMod val="20000"/>
                    <a:lumOff val="80000"/>
                  </a:schemeClr>
                </a:solidFill>
              </a:rPr>
              <a:t>Prevatt</a:t>
            </a:r>
            <a:r>
              <a:rPr lang="en-US" dirty="0" smtClean="0">
                <a:solidFill>
                  <a:schemeClr val="tx2">
                    <a:lumMod val="20000"/>
                    <a:lumOff val="80000"/>
                  </a:schemeClr>
                </a:solidFill>
              </a:rPr>
              <a:t>, Ph.D., P.E. (MA)</a:t>
            </a:r>
          </a:p>
          <a:p>
            <a:pPr>
              <a:defRPr sz="1800">
                <a:solidFill>
                  <a:srgbClr val="000000"/>
                </a:solidFill>
              </a:defRPr>
            </a:pPr>
            <a:r>
              <a:rPr lang="en-US" dirty="0">
                <a:solidFill>
                  <a:schemeClr val="tx2">
                    <a:lumMod val="20000"/>
                    <a:lumOff val="80000"/>
                  </a:schemeClr>
                </a:solidFill>
              </a:rPr>
              <a:t>James Terry, </a:t>
            </a:r>
            <a:r>
              <a:rPr lang="en-US" dirty="0" smtClean="0">
                <a:solidFill>
                  <a:schemeClr val="tx2">
                    <a:lumMod val="20000"/>
                    <a:lumOff val="80000"/>
                  </a:schemeClr>
                </a:solidFill>
              </a:rPr>
              <a:t>AIA, Evans Terry Associates (Consultant)</a:t>
            </a:r>
          </a:p>
          <a:p>
            <a:pPr>
              <a:defRPr sz="1800">
                <a:solidFill>
                  <a:srgbClr val="000000"/>
                </a:solidFill>
              </a:defRPr>
            </a:pPr>
            <a:endParaRPr lang="en-US" dirty="0" smtClean="0">
              <a:solidFill>
                <a:schemeClr val="tx2">
                  <a:lumMod val="20000"/>
                  <a:lumOff val="80000"/>
                </a:schemeClr>
              </a:solidFill>
            </a:endParaRPr>
          </a:p>
          <a:p>
            <a:pPr lvl="0">
              <a:defRPr sz="1800">
                <a:solidFill>
                  <a:srgbClr val="000000"/>
                </a:solidFill>
              </a:defRPr>
            </a:pPr>
            <a:r>
              <a:rPr lang="en-US" dirty="0" smtClean="0">
                <a:solidFill>
                  <a:schemeClr val="tx2">
                    <a:lumMod val="20000"/>
                    <a:lumOff val="80000"/>
                  </a:schemeClr>
                </a:solidFill>
              </a:rPr>
              <a:t>Janet Fay, Graduate Assistant</a:t>
            </a:r>
          </a:p>
          <a:p>
            <a:pPr lvl="0">
              <a:defRPr sz="1800">
                <a:solidFill>
                  <a:srgbClr val="000000"/>
                </a:solidFill>
              </a:defRPr>
            </a:pPr>
            <a:endParaRPr lang="en-US" sz="3200" dirty="0" smtClean="0">
              <a:solidFill>
                <a:srgbClr val="888888"/>
              </a:solidFill>
            </a:endParaRPr>
          </a:p>
          <a:p>
            <a:pPr lvl="0">
              <a:defRPr sz="1800">
                <a:solidFill>
                  <a:srgbClr val="000000"/>
                </a:solidFill>
              </a:defRPr>
            </a:pPr>
            <a:endParaRPr sz="3200" dirty="0">
              <a:solidFill>
                <a:srgbClr val="888888"/>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499"/>
            <a:ext cx="9144000" cy="1562100"/>
          </a:xfrm>
        </p:spPr>
        <p:txBody>
          <a:bodyPr/>
          <a:lstStyle/>
          <a:p>
            <a:r>
              <a:rPr lang="en-US" u="sng" dirty="0" smtClean="0"/>
              <a:t>Literature Review</a:t>
            </a:r>
            <a:endParaRPr lang="en-US" u="sng" dirty="0"/>
          </a:p>
        </p:txBody>
      </p:sp>
      <p:sp>
        <p:nvSpPr>
          <p:cNvPr id="3" name="Text Placeholder 2"/>
          <p:cNvSpPr>
            <a:spLocks noGrp="1"/>
          </p:cNvSpPr>
          <p:nvPr>
            <p:ph type="body" idx="1"/>
          </p:nvPr>
        </p:nvSpPr>
        <p:spPr>
          <a:xfrm>
            <a:off x="0" y="914400"/>
            <a:ext cx="9144000" cy="5943600"/>
          </a:xfrm>
        </p:spPr>
        <p:txBody>
          <a:bodyPr/>
          <a:lstStyle/>
          <a:p>
            <a:r>
              <a:rPr lang="en-US" dirty="0" smtClean="0">
                <a:solidFill>
                  <a:schemeClr val="tx2">
                    <a:lumMod val="20000"/>
                    <a:lumOff val="80000"/>
                  </a:schemeClr>
                </a:solidFill>
              </a:rPr>
              <a:t>Examples cont’d:</a:t>
            </a:r>
          </a:p>
          <a:p>
            <a:pPr lvl="1"/>
            <a:r>
              <a:rPr lang="en-US" dirty="0" smtClean="0">
                <a:solidFill>
                  <a:schemeClr val="tx2">
                    <a:lumMod val="20000"/>
                    <a:lumOff val="80000"/>
                  </a:schemeClr>
                </a:solidFill>
              </a:rPr>
              <a:t>ADA Accessibility Guidelines explains the parking space width required for lift users as well as the force required to open exterior doors.</a:t>
            </a:r>
          </a:p>
          <a:p>
            <a:pPr lvl="1"/>
            <a:r>
              <a:rPr lang="en-US" dirty="0" smtClean="0">
                <a:solidFill>
                  <a:schemeClr val="tx2">
                    <a:lumMod val="20000"/>
                    <a:lumOff val="80000"/>
                  </a:schemeClr>
                </a:solidFill>
              </a:rPr>
              <a:t>“Beds in Accessible Sleeping Rooms” gives a technical basis for the clear space needed for mechanical lift devices in hotel rooms.</a:t>
            </a:r>
          </a:p>
          <a:p>
            <a:pPr lvl="1"/>
            <a:r>
              <a:rPr lang="en-US" dirty="0" smtClean="0">
                <a:solidFill>
                  <a:schemeClr val="tx2">
                    <a:lumMod val="20000"/>
                    <a:lumOff val="80000"/>
                  </a:schemeClr>
                </a:solidFill>
              </a:rPr>
              <a:t>“Transportation Cost and Benefit Analysis II – Parking Costs” reports on the current prices for building and maintaining parking facilities.</a:t>
            </a:r>
          </a:p>
          <a:p>
            <a:pPr lvl="1"/>
            <a:endParaRPr lang="en-US" dirty="0" smtClean="0">
              <a:solidFill>
                <a:schemeClr val="tx2">
                  <a:lumMod val="20000"/>
                  <a:lumOff val="80000"/>
                </a:schemeClr>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Shape 77"/>
          <p:cNvSpPr>
            <a:spLocks noGrp="1"/>
          </p:cNvSpPr>
          <p:nvPr>
            <p:ph type="title"/>
          </p:nvPr>
        </p:nvSpPr>
        <p:spPr>
          <a:xfrm>
            <a:off x="0" y="304800"/>
            <a:ext cx="9144000" cy="960438"/>
          </a:xfrm>
          <a:prstGeom prst="rect">
            <a:avLst/>
          </a:prstGeom>
        </p:spPr>
        <p:txBody>
          <a:bodyPr lIns="0" tIns="0" rIns="0" bIns="0">
            <a:normAutofit/>
          </a:bodyPr>
          <a:lstStyle>
            <a:lvl1pPr>
              <a:defRPr sz="4000"/>
            </a:lvl1pPr>
          </a:lstStyle>
          <a:p>
            <a:pPr lvl="0">
              <a:defRPr sz="1800">
                <a:solidFill>
                  <a:srgbClr val="000000"/>
                </a:solidFill>
              </a:defRPr>
            </a:pPr>
            <a:r>
              <a:rPr sz="4000" u="sng" dirty="0">
                <a:solidFill>
                  <a:srgbClr val="FFFFFF"/>
                </a:solidFill>
              </a:rPr>
              <a:t>UF’s Recommendations</a:t>
            </a:r>
          </a:p>
        </p:txBody>
      </p:sp>
      <p:sp>
        <p:nvSpPr>
          <p:cNvPr id="78" name="Shape 78"/>
          <p:cNvSpPr>
            <a:spLocks noGrp="1"/>
          </p:cNvSpPr>
          <p:nvPr>
            <p:ph type="body" idx="1"/>
          </p:nvPr>
        </p:nvSpPr>
        <p:spPr>
          <a:xfrm>
            <a:off x="133004" y="1265238"/>
            <a:ext cx="9010996" cy="4602162"/>
          </a:xfrm>
          <a:prstGeom prst="rect">
            <a:avLst/>
          </a:prstGeom>
        </p:spPr>
        <p:txBody>
          <a:bodyPr lIns="0" tIns="0" rIns="0" bIns="0">
            <a:normAutofit/>
          </a:bodyPr>
          <a:lstStyle/>
          <a:p>
            <a:pPr marL="321468" indent="-321468">
              <a:defRPr sz="1800">
                <a:solidFill>
                  <a:srgbClr val="000000"/>
                </a:solidFill>
              </a:defRPr>
            </a:pPr>
            <a:r>
              <a:rPr lang="en-US" sz="3000" dirty="0" smtClean="0">
                <a:solidFill>
                  <a:schemeClr val="tx2">
                    <a:lumMod val="20000"/>
                    <a:lumOff val="80000"/>
                  </a:schemeClr>
                </a:solidFill>
              </a:rPr>
              <a:t>Following the literature review and demographics assessment, UF made recommendations for each of the Florida specific items</a:t>
            </a:r>
          </a:p>
          <a:p>
            <a:pPr marL="762339" lvl="1" indent="-321468">
              <a:defRPr sz="1800">
                <a:solidFill>
                  <a:srgbClr val="000000"/>
                </a:solidFill>
              </a:defRPr>
            </a:pPr>
            <a:r>
              <a:rPr lang="en-US" sz="3000" dirty="0" smtClean="0">
                <a:solidFill>
                  <a:schemeClr val="tx2">
                    <a:lumMod val="20000"/>
                    <a:lumOff val="80000"/>
                  </a:schemeClr>
                </a:solidFill>
              </a:rPr>
              <a:t>Either reduced, expanded, or no changes necessary</a:t>
            </a:r>
          </a:p>
          <a:p>
            <a:pPr marL="762339" lvl="1" indent="-321468">
              <a:defRPr sz="1800">
                <a:solidFill>
                  <a:srgbClr val="000000"/>
                </a:solidFill>
              </a:defRPr>
            </a:pPr>
            <a:r>
              <a:rPr lang="en-US" sz="3000" dirty="0" smtClean="0">
                <a:solidFill>
                  <a:schemeClr val="tx2">
                    <a:lumMod val="20000"/>
                    <a:lumOff val="80000"/>
                  </a:schemeClr>
                </a:solidFill>
              </a:rPr>
              <a:t>Summary of recommendations found in Appendix 8.1</a:t>
            </a:r>
          </a:p>
          <a:p>
            <a:pPr marL="321468" indent="-321468">
              <a:defRPr sz="1800">
                <a:solidFill>
                  <a:srgbClr val="000000"/>
                </a:solidFill>
              </a:defRPr>
            </a:pPr>
            <a:endParaRPr lang="en-US" sz="3000" dirty="0" smtClean="0">
              <a:solidFill>
                <a:schemeClr val="tx2">
                  <a:lumMod val="20000"/>
                  <a:lumOff val="80000"/>
                </a:schemeClr>
              </a:solidFill>
            </a:endParaRPr>
          </a:p>
        </p:txBody>
      </p:sp>
      <p:pic>
        <p:nvPicPr>
          <p:cNvPr id="3075" name="Picture 3"/>
          <p:cNvPicPr>
            <a:picLocks noChangeAspect="1" noChangeArrowheads="1"/>
          </p:cNvPicPr>
          <p:nvPr/>
        </p:nvPicPr>
        <p:blipFill>
          <a:blip r:embed="rId3" cstate="print"/>
          <a:srcRect/>
          <a:stretch>
            <a:fillRect/>
          </a:stretch>
        </p:blipFill>
        <p:spPr bwMode="auto">
          <a:xfrm>
            <a:off x="133005" y="4495800"/>
            <a:ext cx="8820496" cy="1196881"/>
          </a:xfrm>
          <a:prstGeom prst="rect">
            <a:avLst/>
          </a:prstGeom>
          <a:noFill/>
          <a:ln w="9525">
            <a:noFill/>
            <a:miter lim="800000"/>
            <a:headEnd/>
            <a:tailEnd/>
          </a:ln>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Items Not Needing to be Changed</a:t>
            </a:r>
            <a:endParaRPr lang="en-US" u="sng" dirty="0"/>
          </a:p>
        </p:txBody>
      </p:sp>
      <p:sp>
        <p:nvSpPr>
          <p:cNvPr id="3" name="Text Placeholder 2"/>
          <p:cNvSpPr>
            <a:spLocks noGrp="1"/>
          </p:cNvSpPr>
          <p:nvPr>
            <p:ph type="body" idx="1"/>
          </p:nvPr>
        </p:nvSpPr>
        <p:spPr/>
        <p:txBody>
          <a:bodyPr/>
          <a:lstStyle/>
          <a:p>
            <a:r>
              <a:rPr lang="en-US" dirty="0" smtClean="0">
                <a:solidFill>
                  <a:schemeClr val="tx2">
                    <a:lumMod val="20000"/>
                    <a:lumOff val="80000"/>
                  </a:schemeClr>
                </a:solidFill>
              </a:rPr>
              <a:t>12 of the 21 FL Specific Items do not need to be revised by the FBC</a:t>
            </a:r>
          </a:p>
          <a:p>
            <a:r>
              <a:rPr lang="en-US" dirty="0" smtClean="0"/>
              <a:t>Examples:</a:t>
            </a:r>
          </a:p>
          <a:p>
            <a:pPr lvl="1"/>
            <a:r>
              <a:rPr lang="en-US" dirty="0" smtClean="0"/>
              <a:t>Access aisle width should remain 44” min.</a:t>
            </a:r>
          </a:p>
          <a:p>
            <a:pPr lvl="1"/>
            <a:r>
              <a:rPr lang="en-US" dirty="0" smtClean="0"/>
              <a:t>Wheelchair accessible toilet compartments should contain a lavatory within it</a:t>
            </a:r>
          </a:p>
          <a:p>
            <a:pPr lvl="1"/>
            <a:r>
              <a:rPr lang="en-US" dirty="0" smtClean="0"/>
              <a:t>The opening force of exterior hinged doors and/or gates should not to exceed 8.5 lb</a:t>
            </a:r>
            <a:endParaRPr lang="en-US"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Shape 83"/>
          <p:cNvSpPr>
            <a:spLocks noGrp="1"/>
          </p:cNvSpPr>
          <p:nvPr>
            <p:ph type="title"/>
          </p:nvPr>
        </p:nvSpPr>
        <p:spPr>
          <a:xfrm>
            <a:off x="0" y="304800"/>
            <a:ext cx="9144000" cy="960438"/>
          </a:xfrm>
          <a:prstGeom prst="rect">
            <a:avLst/>
          </a:prstGeom>
        </p:spPr>
        <p:txBody>
          <a:bodyPr lIns="0" tIns="0" rIns="0" bIns="0">
            <a:normAutofit/>
          </a:bodyPr>
          <a:lstStyle>
            <a:lvl1pPr>
              <a:defRPr sz="4000"/>
            </a:lvl1pPr>
          </a:lstStyle>
          <a:p>
            <a:pPr lvl="0">
              <a:defRPr sz="1800">
                <a:solidFill>
                  <a:srgbClr val="000000"/>
                </a:solidFill>
              </a:defRPr>
            </a:pPr>
            <a:r>
              <a:rPr lang="en-US" sz="4000" u="sng" dirty="0" smtClean="0">
                <a:solidFill>
                  <a:srgbClr val="FFFFFF"/>
                </a:solidFill>
              </a:rPr>
              <a:t>Items Needing Change in Code Language</a:t>
            </a:r>
            <a:endParaRPr sz="4000" u="sng" dirty="0">
              <a:solidFill>
                <a:srgbClr val="FFFFFF"/>
              </a:solidFill>
            </a:endParaRPr>
          </a:p>
        </p:txBody>
      </p:sp>
      <p:sp>
        <p:nvSpPr>
          <p:cNvPr id="84" name="Shape 84"/>
          <p:cNvSpPr>
            <a:spLocks noGrp="1"/>
          </p:cNvSpPr>
          <p:nvPr>
            <p:ph type="body" idx="1"/>
          </p:nvPr>
        </p:nvSpPr>
        <p:spPr>
          <a:xfrm>
            <a:off x="174566" y="1265238"/>
            <a:ext cx="8969433" cy="4602162"/>
          </a:xfrm>
          <a:prstGeom prst="rect">
            <a:avLst/>
          </a:prstGeom>
        </p:spPr>
        <p:txBody>
          <a:bodyPr lIns="0" tIns="0" rIns="0" bIns="0">
            <a:normAutofit lnSpcReduction="10000"/>
          </a:bodyPr>
          <a:lstStyle/>
          <a:p>
            <a:pPr marL="298965" indent="-298965" defTabSz="850391">
              <a:spcBef>
                <a:spcPts val="600"/>
              </a:spcBef>
              <a:defRPr sz="1800">
                <a:solidFill>
                  <a:srgbClr val="000000"/>
                </a:solidFill>
              </a:defRPr>
            </a:pPr>
            <a:endParaRPr lang="en-US" sz="2800" dirty="0" smtClean="0">
              <a:solidFill>
                <a:srgbClr val="FFFFFF"/>
              </a:solidFill>
            </a:endParaRPr>
          </a:p>
          <a:p>
            <a:pPr marL="298965" indent="-298965" defTabSz="850391">
              <a:spcBef>
                <a:spcPts val="600"/>
              </a:spcBef>
              <a:defRPr sz="1800">
                <a:solidFill>
                  <a:srgbClr val="000000"/>
                </a:solidFill>
              </a:defRPr>
            </a:pPr>
            <a:r>
              <a:rPr sz="2800" dirty="0" smtClean="0">
                <a:solidFill>
                  <a:srgbClr val="FFFFFF"/>
                </a:solidFill>
              </a:rPr>
              <a:t>Doors </a:t>
            </a:r>
            <a:r>
              <a:rPr sz="2800" dirty="0">
                <a:solidFill>
                  <a:srgbClr val="FFFFFF"/>
                </a:solidFill>
              </a:rPr>
              <a:t>- FL Statute 553.504(3)</a:t>
            </a:r>
          </a:p>
          <a:p>
            <a:pPr marL="724161" lvl="1" indent="-298965" defTabSz="850391">
              <a:spcBef>
                <a:spcPts val="600"/>
              </a:spcBef>
              <a:defRPr sz="1800">
                <a:solidFill>
                  <a:srgbClr val="000000"/>
                </a:solidFill>
              </a:defRPr>
            </a:pPr>
            <a:r>
              <a:rPr lang="en-US" sz="2800" dirty="0" smtClean="0">
                <a:solidFill>
                  <a:schemeClr val="tx2">
                    <a:lumMod val="20000"/>
                    <a:lumOff val="80000"/>
                  </a:schemeClr>
                </a:solidFill>
              </a:rPr>
              <a:t>C</a:t>
            </a:r>
            <a:r>
              <a:rPr sz="2800" dirty="0" smtClean="0">
                <a:solidFill>
                  <a:schemeClr val="tx2">
                    <a:lumMod val="20000"/>
                    <a:lumOff val="80000"/>
                  </a:schemeClr>
                </a:solidFill>
              </a:rPr>
              <a:t>h</a:t>
            </a:r>
            <a:r>
              <a:rPr sz="2800" dirty="0" smtClean="0">
                <a:solidFill>
                  <a:srgbClr val="FFFFFF"/>
                </a:solidFill>
              </a:rPr>
              <a:t>ange </a:t>
            </a:r>
            <a:r>
              <a:rPr sz="2800" dirty="0">
                <a:solidFill>
                  <a:srgbClr val="FFFFFF"/>
                </a:solidFill>
              </a:rPr>
              <a:t>to say “exterior hinged doors must be designed, </a:t>
            </a:r>
            <a:r>
              <a:rPr sz="2800" i="1" u="sng" dirty="0">
                <a:solidFill>
                  <a:srgbClr val="FFFFFF"/>
                </a:solidFill>
              </a:rPr>
              <a:t>constructed, and maintained</a:t>
            </a:r>
            <a:r>
              <a:rPr sz="2800" i="1" dirty="0">
                <a:solidFill>
                  <a:srgbClr val="FFFFFF"/>
                </a:solidFill>
              </a:rPr>
              <a:t> </a:t>
            </a:r>
            <a:r>
              <a:rPr sz="2800" dirty="0">
                <a:solidFill>
                  <a:srgbClr val="FFFFFF"/>
                </a:solidFill>
              </a:rPr>
              <a:t>so that such doors</a:t>
            </a:r>
            <a:r>
              <a:rPr sz="2800" dirty="0" smtClean="0">
                <a:solidFill>
                  <a:srgbClr val="FFFFFF"/>
                </a:solidFill>
              </a:rPr>
              <a:t>...”</a:t>
            </a:r>
            <a:endParaRPr lang="en-US" sz="2800" dirty="0" smtClean="0">
              <a:solidFill>
                <a:srgbClr val="FFFFFF"/>
              </a:solidFill>
            </a:endParaRPr>
          </a:p>
          <a:p>
            <a:pPr marL="724161" lvl="1" indent="-298965" defTabSz="850391">
              <a:spcBef>
                <a:spcPts val="600"/>
              </a:spcBef>
              <a:buNone/>
              <a:defRPr sz="1800">
                <a:solidFill>
                  <a:srgbClr val="000000"/>
                </a:solidFill>
              </a:defRPr>
            </a:pPr>
            <a:endParaRPr lang="en-US" sz="2800" dirty="0" smtClean="0">
              <a:solidFill>
                <a:srgbClr val="FFFFFF"/>
              </a:solidFill>
            </a:endParaRPr>
          </a:p>
          <a:p>
            <a:pPr marL="270033" indent="-270033" defTabSz="768095">
              <a:spcBef>
                <a:spcPts val="600"/>
              </a:spcBef>
              <a:defRPr sz="1800">
                <a:solidFill>
                  <a:srgbClr val="000000"/>
                </a:solidFill>
              </a:defRPr>
            </a:pPr>
            <a:r>
              <a:rPr lang="en-US" sz="2800" dirty="0" smtClean="0">
                <a:solidFill>
                  <a:schemeClr val="tx2">
                    <a:lumMod val="20000"/>
                    <a:lumOff val="80000"/>
                  </a:schemeClr>
                </a:solidFill>
              </a:rPr>
              <a:t>Vertical Accessibility – FL Statute 553.509</a:t>
            </a:r>
          </a:p>
          <a:p>
            <a:pPr marL="654081" lvl="1" indent="-270033" defTabSz="768095">
              <a:spcBef>
                <a:spcPts val="600"/>
              </a:spcBef>
              <a:defRPr sz="1800">
                <a:solidFill>
                  <a:srgbClr val="000000"/>
                </a:solidFill>
              </a:defRPr>
            </a:pPr>
            <a:r>
              <a:rPr lang="en-US" sz="2800" dirty="0" smtClean="0">
                <a:solidFill>
                  <a:schemeClr val="tx2">
                    <a:lumMod val="20000"/>
                    <a:lumOff val="80000"/>
                  </a:schemeClr>
                </a:solidFill>
              </a:rPr>
              <a:t>Revise wording in statue 553.509(1)(b) to clarify what is meant by “</a:t>
            </a:r>
            <a:r>
              <a:rPr lang="en-US" sz="2800" dirty="0" err="1" smtClean="0">
                <a:solidFill>
                  <a:schemeClr val="tx2">
                    <a:lumMod val="20000"/>
                    <a:lumOff val="80000"/>
                  </a:schemeClr>
                </a:solidFill>
              </a:rPr>
              <a:t>unoccupiable</a:t>
            </a:r>
            <a:r>
              <a:rPr lang="en-US" sz="2800" dirty="0" smtClean="0">
                <a:solidFill>
                  <a:schemeClr val="tx2">
                    <a:lumMod val="20000"/>
                    <a:lumOff val="80000"/>
                  </a:schemeClr>
                </a:solidFill>
              </a:rPr>
              <a:t> spaces”</a:t>
            </a:r>
          </a:p>
          <a:p>
            <a:pPr marL="654081" lvl="1" indent="-270033" defTabSz="768095">
              <a:spcBef>
                <a:spcPts val="600"/>
              </a:spcBef>
              <a:defRPr sz="1800">
                <a:solidFill>
                  <a:srgbClr val="000000"/>
                </a:solidFill>
              </a:defRPr>
            </a:pPr>
            <a:r>
              <a:rPr lang="en-US" sz="2800" dirty="0" smtClean="0">
                <a:solidFill>
                  <a:schemeClr val="tx2">
                    <a:lumMod val="20000"/>
                    <a:lumOff val="80000"/>
                  </a:schemeClr>
                </a:solidFill>
              </a:rPr>
              <a:t>Vertical access requirement of 553.509(1)(c) should be made at least equivalent to the ADA standards</a:t>
            </a:r>
          </a:p>
          <a:p>
            <a:pPr marL="724161" lvl="1" indent="-298965" defTabSz="850391">
              <a:spcBef>
                <a:spcPts val="600"/>
              </a:spcBef>
              <a:defRPr sz="1800">
                <a:solidFill>
                  <a:srgbClr val="000000"/>
                </a:solidFill>
              </a:defRPr>
            </a:pPr>
            <a:endParaRPr lang="en-US" sz="2790" dirty="0" smtClean="0">
              <a:solidFill>
                <a:srgbClr val="FFFFFF"/>
              </a:solidFill>
            </a:endParaRPr>
          </a:p>
          <a:p>
            <a:pPr marL="724161" lvl="1" indent="-298965" defTabSz="850391">
              <a:spcBef>
                <a:spcPts val="600"/>
              </a:spcBef>
              <a:defRPr sz="1800">
                <a:solidFill>
                  <a:srgbClr val="000000"/>
                </a:solidFill>
              </a:defRPr>
            </a:pPr>
            <a:endParaRPr sz="2790" dirty="0">
              <a:solidFill>
                <a:srgbClr val="FFFFFF"/>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Shape 86"/>
          <p:cNvSpPr>
            <a:spLocks noGrp="1"/>
          </p:cNvSpPr>
          <p:nvPr>
            <p:ph type="title"/>
          </p:nvPr>
        </p:nvSpPr>
        <p:spPr>
          <a:xfrm>
            <a:off x="0" y="304800"/>
            <a:ext cx="9144000" cy="960438"/>
          </a:xfrm>
          <a:prstGeom prst="rect">
            <a:avLst/>
          </a:prstGeom>
        </p:spPr>
        <p:txBody>
          <a:bodyPr lIns="0" tIns="0" rIns="0" bIns="0">
            <a:normAutofit/>
          </a:bodyPr>
          <a:lstStyle>
            <a:lvl1pPr>
              <a:defRPr sz="4000"/>
            </a:lvl1pPr>
          </a:lstStyle>
          <a:p>
            <a:pPr lvl="0">
              <a:defRPr sz="1800">
                <a:solidFill>
                  <a:srgbClr val="000000"/>
                </a:solidFill>
              </a:defRPr>
            </a:pPr>
            <a:r>
              <a:rPr lang="en-US" sz="4000" u="sng" dirty="0" smtClean="0">
                <a:solidFill>
                  <a:srgbClr val="FFFFFF"/>
                </a:solidFill>
              </a:rPr>
              <a:t>Items Needing to be Reduced</a:t>
            </a:r>
            <a:endParaRPr sz="4000" u="sng" dirty="0">
              <a:solidFill>
                <a:srgbClr val="FFFFFF"/>
              </a:solidFill>
            </a:endParaRPr>
          </a:p>
        </p:txBody>
      </p:sp>
      <p:sp>
        <p:nvSpPr>
          <p:cNvPr id="87" name="Shape 87"/>
          <p:cNvSpPr>
            <a:spLocks noGrp="1"/>
          </p:cNvSpPr>
          <p:nvPr>
            <p:ph type="body" idx="1"/>
          </p:nvPr>
        </p:nvSpPr>
        <p:spPr>
          <a:xfrm>
            <a:off x="0" y="1219200"/>
            <a:ext cx="9144000" cy="4648200"/>
          </a:xfrm>
          <a:prstGeom prst="rect">
            <a:avLst/>
          </a:prstGeom>
        </p:spPr>
        <p:txBody>
          <a:bodyPr lIns="0" tIns="0" rIns="0" bIns="0">
            <a:normAutofit/>
          </a:bodyPr>
          <a:lstStyle/>
          <a:p>
            <a:pPr marL="321468" lvl="0" indent="-321468">
              <a:defRPr sz="1800">
                <a:solidFill>
                  <a:srgbClr val="000000"/>
                </a:solidFill>
              </a:defRPr>
            </a:pPr>
            <a:r>
              <a:rPr sz="3000" dirty="0">
                <a:solidFill>
                  <a:srgbClr val="FFFFFF"/>
                </a:solidFill>
              </a:rPr>
              <a:t>Barriers – FL Statute </a:t>
            </a:r>
            <a:r>
              <a:rPr sz="3000" dirty="0" smtClean="0">
                <a:solidFill>
                  <a:srgbClr val="FFFFFF"/>
                </a:solidFill>
              </a:rPr>
              <a:t>553.504(6)</a:t>
            </a:r>
            <a:endParaRPr lang="en-US" sz="3000" dirty="0" smtClean="0">
              <a:solidFill>
                <a:srgbClr val="FFFFFF"/>
              </a:solidFill>
            </a:endParaRPr>
          </a:p>
          <a:p>
            <a:pPr marL="762339" lvl="1" indent="-321468">
              <a:defRPr sz="1800">
                <a:solidFill>
                  <a:srgbClr val="000000"/>
                </a:solidFill>
              </a:defRPr>
            </a:pPr>
            <a:r>
              <a:rPr lang="en-US" sz="3000" dirty="0" smtClean="0">
                <a:solidFill>
                  <a:schemeClr val="tx2">
                    <a:lumMod val="20000"/>
                    <a:lumOff val="80000"/>
                  </a:schemeClr>
                </a:solidFill>
              </a:rPr>
              <a:t>E</a:t>
            </a:r>
            <a:r>
              <a:rPr sz="3000" dirty="0" smtClean="0">
                <a:solidFill>
                  <a:schemeClr val="tx2">
                    <a:lumMod val="20000"/>
                    <a:lumOff val="80000"/>
                  </a:schemeClr>
                </a:solidFill>
              </a:rPr>
              <a:t>xi</a:t>
            </a:r>
            <a:r>
              <a:rPr sz="3000" dirty="0" smtClean="0">
                <a:solidFill>
                  <a:srgbClr val="FFFFFF"/>
                </a:solidFill>
              </a:rPr>
              <a:t>sting </a:t>
            </a:r>
            <a:r>
              <a:rPr sz="3000" dirty="0">
                <a:solidFill>
                  <a:srgbClr val="FFFFFF"/>
                </a:solidFill>
              </a:rPr>
              <a:t>exits should be exempt from the requirements to provide accessibility </a:t>
            </a:r>
            <a:endParaRPr lang="en-US" sz="3000" dirty="0" smtClean="0"/>
          </a:p>
          <a:p>
            <a:pPr marL="762339" lvl="1" indent="-321468">
              <a:defRPr sz="1800">
                <a:solidFill>
                  <a:srgbClr val="000000"/>
                </a:solidFill>
              </a:defRPr>
            </a:pPr>
            <a:r>
              <a:rPr lang="en-US" sz="3000" dirty="0" smtClean="0">
                <a:solidFill>
                  <a:schemeClr val="tx2">
                    <a:lumMod val="20000"/>
                    <a:lumOff val="80000"/>
                  </a:schemeClr>
                </a:solidFill>
              </a:rPr>
              <a:t>OR the </a:t>
            </a:r>
            <a:r>
              <a:rPr sz="3000" dirty="0" smtClean="0">
                <a:solidFill>
                  <a:srgbClr val="FFFFFF"/>
                </a:solidFill>
              </a:rPr>
              <a:t>FACBC </a:t>
            </a:r>
            <a:r>
              <a:rPr sz="3000" dirty="0">
                <a:solidFill>
                  <a:srgbClr val="FFFFFF"/>
                </a:solidFill>
              </a:rPr>
              <a:t>should specify that the barrier removal at common emergency exits and entrances requirement is subject to the readily achievable obligation </a:t>
            </a:r>
            <a:r>
              <a:rPr sz="3000" dirty="0" smtClean="0">
                <a:solidFill>
                  <a:srgbClr val="FFFFFF"/>
                </a:solidFill>
              </a:rPr>
              <a:t>limitation</a:t>
            </a:r>
            <a:endParaRPr lang="en-US" sz="3000" dirty="0" smtClean="0">
              <a:solidFill>
                <a:srgbClr val="FFFFFF"/>
              </a:solidFill>
            </a:endParaRPr>
          </a:p>
          <a:p>
            <a:pPr marL="762339" lvl="1" indent="-321468">
              <a:defRPr sz="1800">
                <a:solidFill>
                  <a:srgbClr val="000000"/>
                </a:solidFill>
              </a:defRPr>
            </a:pPr>
            <a:r>
              <a:rPr lang="en-US" sz="3000" dirty="0" smtClean="0">
                <a:solidFill>
                  <a:schemeClr val="tx2">
                    <a:lumMod val="20000"/>
                    <a:lumOff val="80000"/>
                  </a:schemeClr>
                </a:solidFill>
              </a:rPr>
              <a:t>D</a:t>
            </a:r>
            <a:r>
              <a:rPr sz="3000" dirty="0" smtClean="0">
                <a:solidFill>
                  <a:schemeClr val="tx2">
                    <a:lumMod val="20000"/>
                    <a:lumOff val="80000"/>
                  </a:schemeClr>
                </a:solidFill>
              </a:rPr>
              <a:t>efi</a:t>
            </a:r>
            <a:r>
              <a:rPr sz="3000" dirty="0" smtClean="0">
                <a:solidFill>
                  <a:srgbClr val="FFFFFF"/>
                </a:solidFill>
              </a:rPr>
              <a:t>ne </a:t>
            </a:r>
            <a:r>
              <a:rPr sz="3000" dirty="0">
                <a:solidFill>
                  <a:srgbClr val="FFFFFF"/>
                </a:solidFill>
              </a:rPr>
              <a:t>“business establishments conducting business with the general public”</a:t>
            </a: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Shape 92"/>
          <p:cNvSpPr>
            <a:spLocks noGrp="1"/>
          </p:cNvSpPr>
          <p:nvPr>
            <p:ph type="title"/>
          </p:nvPr>
        </p:nvSpPr>
        <p:spPr>
          <a:xfrm>
            <a:off x="0" y="0"/>
            <a:ext cx="9144000" cy="1265238"/>
          </a:xfrm>
          <a:prstGeom prst="rect">
            <a:avLst/>
          </a:prstGeom>
        </p:spPr>
        <p:txBody>
          <a:bodyPr lIns="0" tIns="0" rIns="0" bIns="0">
            <a:normAutofit/>
          </a:bodyPr>
          <a:lstStyle>
            <a:lvl1pPr>
              <a:defRPr sz="4000"/>
            </a:lvl1pPr>
          </a:lstStyle>
          <a:p>
            <a:pPr lvl="0">
              <a:defRPr sz="1800">
                <a:solidFill>
                  <a:srgbClr val="000000"/>
                </a:solidFill>
              </a:defRPr>
            </a:pPr>
            <a:r>
              <a:rPr lang="en-US" sz="4000" u="sng" dirty="0" smtClean="0">
                <a:solidFill>
                  <a:srgbClr val="FFFFFF"/>
                </a:solidFill>
              </a:rPr>
              <a:t>Items Needing to be Reduced cont’d</a:t>
            </a:r>
            <a:endParaRPr sz="4000" u="sng" dirty="0">
              <a:solidFill>
                <a:srgbClr val="FFFFFF"/>
              </a:solidFill>
            </a:endParaRPr>
          </a:p>
        </p:txBody>
      </p:sp>
      <p:sp>
        <p:nvSpPr>
          <p:cNvPr id="93" name="Shape 93"/>
          <p:cNvSpPr>
            <a:spLocks noGrp="1"/>
          </p:cNvSpPr>
          <p:nvPr>
            <p:ph type="body" idx="1"/>
          </p:nvPr>
        </p:nvSpPr>
        <p:spPr>
          <a:xfrm>
            <a:off x="1" y="1546412"/>
            <a:ext cx="4545105" cy="4773705"/>
          </a:xfrm>
          <a:prstGeom prst="rect">
            <a:avLst/>
          </a:prstGeom>
        </p:spPr>
        <p:txBody>
          <a:bodyPr lIns="0" tIns="0" rIns="0" bIns="0">
            <a:normAutofit fontScale="92500" lnSpcReduction="20000"/>
          </a:bodyPr>
          <a:lstStyle/>
          <a:p>
            <a:pPr marL="762339" lvl="1" indent="-321468">
              <a:defRPr sz="1800">
                <a:solidFill>
                  <a:srgbClr val="000000"/>
                </a:solidFill>
              </a:defRPr>
            </a:pPr>
            <a:r>
              <a:rPr lang="en-US" sz="3000" dirty="0" smtClean="0">
                <a:solidFill>
                  <a:schemeClr val="tx2">
                    <a:lumMod val="20000"/>
                    <a:lumOff val="80000"/>
                  </a:schemeClr>
                </a:solidFill>
              </a:rPr>
              <a:t>R</a:t>
            </a:r>
            <a:r>
              <a:rPr sz="3000" dirty="0" smtClean="0">
                <a:solidFill>
                  <a:srgbClr val="FFFFFF"/>
                </a:solidFill>
              </a:rPr>
              <a:t>equire </a:t>
            </a:r>
            <a:r>
              <a:rPr sz="3000" dirty="0">
                <a:solidFill>
                  <a:srgbClr val="FFFFFF"/>
                </a:solidFill>
              </a:rPr>
              <a:t>9’-0” wide car spaces and require one van space that is 12’-0” wide for every </a:t>
            </a:r>
            <a:r>
              <a:rPr sz="3000" dirty="0" smtClean="0">
                <a:solidFill>
                  <a:srgbClr val="FFFFFF"/>
                </a:solidFill>
              </a:rPr>
              <a:t>accessible spaces</a:t>
            </a:r>
            <a:endParaRPr lang="en-US" sz="3000" dirty="0" smtClean="0">
              <a:solidFill>
                <a:srgbClr val="FFFFFF"/>
              </a:solidFill>
            </a:endParaRPr>
          </a:p>
          <a:p>
            <a:pPr marL="762339" lvl="1" indent="-321468">
              <a:defRPr sz="1800">
                <a:solidFill>
                  <a:srgbClr val="000000"/>
                </a:solidFill>
              </a:defRPr>
            </a:pPr>
            <a:r>
              <a:rPr sz="3000" dirty="0" smtClean="0">
                <a:solidFill>
                  <a:srgbClr val="FFFFFF"/>
                </a:solidFill>
              </a:rPr>
              <a:t>Florida </a:t>
            </a:r>
            <a:r>
              <a:rPr lang="en-US" sz="3000" dirty="0" smtClean="0">
                <a:solidFill>
                  <a:srgbClr val="FFFFFF"/>
                </a:solidFill>
              </a:rPr>
              <a:t>have </a:t>
            </a:r>
            <a:r>
              <a:rPr sz="3000" dirty="0" smtClean="0">
                <a:solidFill>
                  <a:srgbClr val="FFFFFF"/>
                </a:solidFill>
              </a:rPr>
              <a:t>a </a:t>
            </a:r>
            <a:r>
              <a:rPr sz="3000" dirty="0">
                <a:solidFill>
                  <a:srgbClr val="FFFFFF"/>
                </a:solidFill>
              </a:rPr>
              <a:t>tiered accessible parking permit system, where people who do not need an access aisle </a:t>
            </a:r>
            <a:r>
              <a:rPr lang="en-US" sz="3000" dirty="0" smtClean="0">
                <a:solidFill>
                  <a:srgbClr val="FFFFFF"/>
                </a:solidFill>
              </a:rPr>
              <a:t>or </a:t>
            </a:r>
            <a:r>
              <a:rPr sz="3000" dirty="0" smtClean="0">
                <a:solidFill>
                  <a:srgbClr val="FFFFFF"/>
                </a:solidFill>
              </a:rPr>
              <a:t>have </a:t>
            </a:r>
            <a:r>
              <a:rPr sz="3000" dirty="0">
                <a:solidFill>
                  <a:srgbClr val="FFFFFF"/>
                </a:solidFill>
              </a:rPr>
              <a:t>a van accessible decal cannot park in the van accessible spaces</a:t>
            </a:r>
          </a:p>
        </p:txBody>
      </p:sp>
      <p:sp>
        <p:nvSpPr>
          <p:cNvPr id="4" name="Shape 93"/>
          <p:cNvSpPr txBox="1">
            <a:spLocks/>
          </p:cNvSpPr>
          <p:nvPr/>
        </p:nvSpPr>
        <p:spPr>
          <a:xfrm>
            <a:off x="268941" y="990599"/>
            <a:ext cx="7368988" cy="972672"/>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a:bodyPr>
          <a:lstStyle/>
          <a:p>
            <a:pPr marL="321468" marR="0" lvl="0" indent="-321468" defTabSz="914400" eaLnBrk="1" fontAlgn="auto" latinLnBrk="0" hangingPunct="1">
              <a:lnSpc>
                <a:spcPct val="100000"/>
              </a:lnSpc>
              <a:spcBef>
                <a:spcPts val="700"/>
              </a:spcBef>
              <a:spcAft>
                <a:spcPts val="0"/>
              </a:spcAft>
              <a:buClrTx/>
              <a:buSzPct val="100000"/>
              <a:buFont typeface="Arial"/>
              <a:buChar char="•"/>
              <a:tabLst/>
              <a:defRPr sz="1800">
                <a:solidFill>
                  <a:srgbClr val="000000"/>
                </a:solidFill>
              </a:defRPr>
            </a:pPr>
            <a:r>
              <a:rPr kumimoji="0" lang="en-US" sz="3000" b="0" i="0" u="none" strike="noStrike" kern="0" cap="none" spc="0" normalizeH="0" baseline="0" noProof="0" dirty="0" smtClean="0">
                <a:ln>
                  <a:noFill/>
                </a:ln>
                <a:solidFill>
                  <a:srgbClr val="FFFFFF"/>
                </a:solidFill>
                <a:effectLst/>
                <a:uLnTx/>
                <a:uFillTx/>
                <a:latin typeface="Gill Sans MT"/>
                <a:ea typeface="Gill Sans MT"/>
                <a:cs typeface="Gill Sans MT"/>
                <a:sym typeface="Gill Sans MT"/>
              </a:rPr>
              <a:t>Parking Spaces – FL Statute 553.5041(5)(c)1</a:t>
            </a:r>
          </a:p>
        </p:txBody>
      </p:sp>
      <p:pic>
        <p:nvPicPr>
          <p:cNvPr id="2050" name="Picture 2"/>
          <p:cNvPicPr>
            <a:picLocks noChangeAspect="1" noChangeArrowheads="1"/>
          </p:cNvPicPr>
          <p:nvPr/>
        </p:nvPicPr>
        <p:blipFill>
          <a:blip r:embed="rId3" cstate="print"/>
          <a:srcRect/>
          <a:stretch>
            <a:fillRect/>
          </a:stretch>
        </p:blipFill>
        <p:spPr bwMode="auto">
          <a:xfrm>
            <a:off x="4706471" y="1707777"/>
            <a:ext cx="4136209" cy="3873593"/>
          </a:xfrm>
          <a:prstGeom prst="rect">
            <a:avLst/>
          </a:prstGeom>
          <a:noFill/>
          <a:ln w="9525">
            <a:noFill/>
            <a:miter lim="800000"/>
            <a:headEnd/>
            <a:tailEnd/>
          </a:ln>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Shape 83"/>
          <p:cNvSpPr>
            <a:spLocks noGrp="1"/>
          </p:cNvSpPr>
          <p:nvPr>
            <p:ph type="title"/>
          </p:nvPr>
        </p:nvSpPr>
        <p:spPr>
          <a:xfrm>
            <a:off x="0" y="304800"/>
            <a:ext cx="9144000" cy="960438"/>
          </a:xfrm>
          <a:prstGeom prst="rect">
            <a:avLst/>
          </a:prstGeom>
        </p:spPr>
        <p:txBody>
          <a:bodyPr lIns="0" tIns="0" rIns="0" bIns="0">
            <a:normAutofit/>
          </a:bodyPr>
          <a:lstStyle>
            <a:lvl1pPr>
              <a:defRPr sz="4000"/>
            </a:lvl1pPr>
          </a:lstStyle>
          <a:p>
            <a:pPr lvl="0">
              <a:defRPr sz="1800">
                <a:solidFill>
                  <a:srgbClr val="000000"/>
                </a:solidFill>
              </a:defRPr>
            </a:pPr>
            <a:r>
              <a:rPr lang="en-US" sz="4000" u="sng" dirty="0" smtClean="0">
                <a:solidFill>
                  <a:srgbClr val="FFFFFF"/>
                </a:solidFill>
              </a:rPr>
              <a:t>Items Needing to be Expanded</a:t>
            </a:r>
            <a:endParaRPr sz="4000" u="sng" dirty="0">
              <a:solidFill>
                <a:srgbClr val="FFFFFF"/>
              </a:solidFill>
            </a:endParaRPr>
          </a:p>
        </p:txBody>
      </p:sp>
      <p:sp>
        <p:nvSpPr>
          <p:cNvPr id="84" name="Shape 84"/>
          <p:cNvSpPr>
            <a:spLocks noGrp="1"/>
          </p:cNvSpPr>
          <p:nvPr>
            <p:ph type="body" idx="1"/>
          </p:nvPr>
        </p:nvSpPr>
        <p:spPr>
          <a:xfrm>
            <a:off x="174566" y="1265238"/>
            <a:ext cx="8969433" cy="4602162"/>
          </a:xfrm>
          <a:prstGeom prst="rect">
            <a:avLst/>
          </a:prstGeom>
        </p:spPr>
        <p:txBody>
          <a:bodyPr lIns="0" tIns="0" rIns="0" bIns="0">
            <a:normAutofit/>
          </a:bodyPr>
          <a:lstStyle/>
          <a:p>
            <a:pPr marL="298965" indent="-298965" defTabSz="850391">
              <a:spcBef>
                <a:spcPts val="600"/>
              </a:spcBef>
              <a:defRPr sz="1800">
                <a:solidFill>
                  <a:srgbClr val="000000"/>
                </a:solidFill>
              </a:defRPr>
            </a:pPr>
            <a:r>
              <a:rPr sz="2790" dirty="0" smtClean="0">
                <a:solidFill>
                  <a:srgbClr val="FFFFFF"/>
                </a:solidFill>
              </a:rPr>
              <a:t>Hotels</a:t>
            </a:r>
            <a:r>
              <a:rPr sz="2790" dirty="0">
                <a:solidFill>
                  <a:srgbClr val="FFFFFF"/>
                </a:solidFill>
              </a:rPr>
              <a:t>, Motels, and Condominium Features – FL Statute 553.504(4)</a:t>
            </a:r>
          </a:p>
          <a:p>
            <a:pPr marL="724161" lvl="1" indent="-298965" defTabSz="850391">
              <a:spcBef>
                <a:spcPts val="600"/>
              </a:spcBef>
              <a:defRPr sz="1800">
                <a:solidFill>
                  <a:srgbClr val="000000"/>
                </a:solidFill>
              </a:defRPr>
            </a:pPr>
            <a:r>
              <a:rPr lang="en-US" sz="2790" dirty="0" smtClean="0">
                <a:solidFill>
                  <a:schemeClr val="tx2">
                    <a:lumMod val="20000"/>
                    <a:lumOff val="80000"/>
                  </a:schemeClr>
                </a:solidFill>
              </a:rPr>
              <a:t>R</a:t>
            </a:r>
            <a:r>
              <a:rPr sz="2790" dirty="0" smtClean="0">
                <a:solidFill>
                  <a:srgbClr val="FFFFFF"/>
                </a:solidFill>
              </a:rPr>
              <a:t>equire </a:t>
            </a:r>
            <a:r>
              <a:rPr sz="2790" dirty="0">
                <a:solidFill>
                  <a:srgbClr val="FFFFFF"/>
                </a:solidFill>
              </a:rPr>
              <a:t>open-frame beds to be provided in the fully accessible mobility feature guest rooms (as well as the rooms with additional accessible features)</a:t>
            </a:r>
          </a:p>
          <a:p>
            <a:pPr marL="724161" lvl="1" indent="-298965" defTabSz="850391">
              <a:spcBef>
                <a:spcPts val="600"/>
              </a:spcBef>
              <a:defRPr sz="1800">
                <a:solidFill>
                  <a:srgbClr val="000000"/>
                </a:solidFill>
              </a:defRPr>
            </a:pPr>
            <a:r>
              <a:rPr lang="en-US" sz="2790" dirty="0" smtClean="0">
                <a:solidFill>
                  <a:schemeClr val="tx2">
                    <a:lumMod val="20000"/>
                    <a:lumOff val="80000"/>
                  </a:schemeClr>
                </a:solidFill>
              </a:rPr>
              <a:t>S</a:t>
            </a:r>
            <a:r>
              <a:rPr sz="2790" dirty="0" smtClean="0">
                <a:solidFill>
                  <a:schemeClr val="tx2">
                    <a:lumMod val="20000"/>
                    <a:lumOff val="80000"/>
                  </a:schemeClr>
                </a:solidFill>
              </a:rPr>
              <a:t>pecify </a:t>
            </a:r>
            <a:r>
              <a:rPr sz="2790" dirty="0">
                <a:solidFill>
                  <a:schemeClr val="tx2">
                    <a:lumMod val="20000"/>
                    <a:lumOff val="80000"/>
                  </a:schemeClr>
                </a:solidFill>
              </a:rPr>
              <a:t>the minimum clear height under the </a:t>
            </a:r>
            <a:r>
              <a:rPr sz="2790" dirty="0" smtClean="0">
                <a:solidFill>
                  <a:schemeClr val="tx2">
                    <a:lumMod val="20000"/>
                    <a:lumOff val="80000"/>
                  </a:schemeClr>
                </a:solidFill>
              </a:rPr>
              <a:t>bed</a:t>
            </a:r>
            <a:endParaRPr lang="en-US" sz="2790" dirty="0" smtClean="0">
              <a:solidFill>
                <a:schemeClr val="tx2">
                  <a:lumMod val="20000"/>
                  <a:lumOff val="80000"/>
                </a:schemeClr>
              </a:solidFill>
            </a:endParaRPr>
          </a:p>
          <a:p>
            <a:pPr marL="1159590" lvl="2" indent="-298965" defTabSz="850391">
              <a:spcBef>
                <a:spcPts val="600"/>
              </a:spcBef>
              <a:defRPr sz="1800">
                <a:solidFill>
                  <a:srgbClr val="000000"/>
                </a:solidFill>
              </a:defRPr>
            </a:pPr>
            <a:r>
              <a:rPr lang="en-US" sz="2790" dirty="0" smtClean="0">
                <a:solidFill>
                  <a:schemeClr val="tx2">
                    <a:lumMod val="20000"/>
                    <a:lumOff val="80000"/>
                  </a:schemeClr>
                </a:solidFill>
              </a:rPr>
              <a:t>California has 7” min. clearance requirement</a:t>
            </a:r>
            <a:endParaRPr sz="2790" dirty="0">
              <a:solidFill>
                <a:schemeClr val="tx2">
                  <a:lumMod val="20000"/>
                  <a:lumOff val="80000"/>
                </a:schemeClr>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Shape 89"/>
          <p:cNvSpPr>
            <a:spLocks noGrp="1"/>
          </p:cNvSpPr>
          <p:nvPr>
            <p:ph type="title"/>
          </p:nvPr>
        </p:nvSpPr>
        <p:spPr>
          <a:xfrm>
            <a:off x="0" y="304800"/>
            <a:ext cx="9144000" cy="960438"/>
          </a:xfrm>
          <a:prstGeom prst="rect">
            <a:avLst/>
          </a:prstGeom>
        </p:spPr>
        <p:txBody>
          <a:bodyPr lIns="0" tIns="0" rIns="0" bIns="0">
            <a:normAutofit/>
          </a:bodyPr>
          <a:lstStyle>
            <a:lvl1pPr>
              <a:defRPr sz="4000"/>
            </a:lvl1pPr>
          </a:lstStyle>
          <a:p>
            <a:pPr lvl="0">
              <a:defRPr sz="1800">
                <a:solidFill>
                  <a:srgbClr val="000000"/>
                </a:solidFill>
              </a:defRPr>
            </a:pPr>
            <a:r>
              <a:rPr lang="en-US" sz="3600" u="sng" dirty="0" smtClean="0">
                <a:solidFill>
                  <a:schemeClr val="tx2">
                    <a:lumMod val="20000"/>
                    <a:lumOff val="80000"/>
                  </a:schemeClr>
                </a:solidFill>
              </a:rPr>
              <a:t>Items Needing to be Expanded cont’d</a:t>
            </a:r>
            <a:endParaRPr sz="3600" u="sng" dirty="0">
              <a:solidFill>
                <a:schemeClr val="tx2">
                  <a:lumMod val="20000"/>
                  <a:lumOff val="80000"/>
                </a:schemeClr>
              </a:solidFill>
            </a:endParaRPr>
          </a:p>
        </p:txBody>
      </p:sp>
      <p:sp>
        <p:nvSpPr>
          <p:cNvPr id="90" name="Shape 90"/>
          <p:cNvSpPr>
            <a:spLocks noGrp="1"/>
          </p:cNvSpPr>
          <p:nvPr>
            <p:ph type="body" idx="1"/>
          </p:nvPr>
        </p:nvSpPr>
        <p:spPr>
          <a:xfrm>
            <a:off x="149628" y="1219200"/>
            <a:ext cx="8994371" cy="4648200"/>
          </a:xfrm>
          <a:prstGeom prst="rect">
            <a:avLst/>
          </a:prstGeom>
        </p:spPr>
        <p:txBody>
          <a:bodyPr lIns="0" tIns="0" rIns="0" bIns="0">
            <a:normAutofit/>
          </a:bodyPr>
          <a:lstStyle/>
          <a:p>
            <a:pPr marL="321468" lvl="0" indent="-321468">
              <a:defRPr sz="1800">
                <a:solidFill>
                  <a:srgbClr val="000000"/>
                </a:solidFill>
              </a:defRPr>
            </a:pPr>
            <a:endParaRPr lang="en-US" sz="3000" dirty="0" smtClean="0">
              <a:solidFill>
                <a:srgbClr val="FFFFFF"/>
              </a:solidFill>
            </a:endParaRPr>
          </a:p>
          <a:p>
            <a:pPr marL="321468" lvl="0" indent="-321468">
              <a:defRPr sz="1800">
                <a:solidFill>
                  <a:srgbClr val="000000"/>
                </a:solidFill>
              </a:defRPr>
            </a:pPr>
            <a:r>
              <a:rPr sz="3000" dirty="0" smtClean="0">
                <a:solidFill>
                  <a:srgbClr val="FFFFFF"/>
                </a:solidFill>
              </a:rPr>
              <a:t>Parking </a:t>
            </a:r>
            <a:r>
              <a:rPr sz="3000" dirty="0">
                <a:solidFill>
                  <a:srgbClr val="FFFFFF"/>
                </a:solidFill>
              </a:rPr>
              <a:t>Spaces –553.5041(4)(a)&amp;(</a:t>
            </a:r>
            <a:r>
              <a:rPr sz="3000" dirty="0" smtClean="0">
                <a:solidFill>
                  <a:srgbClr val="FFFFFF"/>
                </a:solidFill>
              </a:rPr>
              <a:t>b)</a:t>
            </a:r>
            <a:endParaRPr lang="en-US" sz="3000" dirty="0" smtClean="0">
              <a:solidFill>
                <a:srgbClr val="FFFFFF"/>
              </a:solidFill>
            </a:endParaRPr>
          </a:p>
          <a:p>
            <a:pPr marL="762339" lvl="1" indent="-321468">
              <a:defRPr sz="1800">
                <a:solidFill>
                  <a:srgbClr val="000000"/>
                </a:solidFill>
              </a:defRPr>
            </a:pPr>
            <a:r>
              <a:rPr sz="3000" dirty="0" smtClean="0">
                <a:solidFill>
                  <a:srgbClr val="FFFFFF"/>
                </a:solidFill>
              </a:rPr>
              <a:t>Adopt </a:t>
            </a:r>
            <a:r>
              <a:rPr sz="3000" dirty="0">
                <a:solidFill>
                  <a:srgbClr val="FFFFFF"/>
                </a:solidFill>
              </a:rPr>
              <a:t>on-street parking scoping standards at least equivalent to the upcoming or the Proposed</a:t>
            </a:r>
            <a:r>
              <a:rPr sz="3000" dirty="0">
                <a:solidFill>
                  <a:schemeClr val="tx2">
                    <a:lumMod val="20000"/>
                    <a:lumOff val="80000"/>
                  </a:schemeClr>
                </a:solidFill>
              </a:rPr>
              <a:t> </a:t>
            </a:r>
            <a:r>
              <a:rPr lang="en-US" sz="3000" dirty="0" smtClean="0">
                <a:solidFill>
                  <a:schemeClr val="tx2">
                    <a:lumMod val="20000"/>
                    <a:lumOff val="80000"/>
                  </a:schemeClr>
                </a:solidFill>
              </a:rPr>
              <a:t>Public Right-of-Way (PROW)</a:t>
            </a:r>
            <a:r>
              <a:rPr sz="3000" dirty="0" smtClean="0">
                <a:solidFill>
                  <a:schemeClr val="tx2">
                    <a:lumMod val="20000"/>
                    <a:lumOff val="80000"/>
                  </a:schemeClr>
                </a:solidFill>
              </a:rPr>
              <a:t> </a:t>
            </a:r>
            <a:r>
              <a:rPr sz="3000" dirty="0" smtClean="0">
                <a:solidFill>
                  <a:srgbClr val="FFFFFF"/>
                </a:solidFill>
              </a:rPr>
              <a:t>Guidelines</a:t>
            </a:r>
            <a:endParaRPr lang="en-US" sz="3000" dirty="0" smtClean="0"/>
          </a:p>
          <a:p>
            <a:pPr marL="762339" lvl="1" indent="-321468">
              <a:defRPr sz="1800">
                <a:solidFill>
                  <a:srgbClr val="000000"/>
                </a:solidFill>
              </a:defRPr>
            </a:pPr>
            <a:r>
              <a:rPr lang="en-US" sz="3000" dirty="0" smtClean="0">
                <a:solidFill>
                  <a:schemeClr val="tx2">
                    <a:lumMod val="20000"/>
                    <a:lumOff val="80000"/>
                  </a:schemeClr>
                </a:solidFill>
              </a:rPr>
              <a:t>C</a:t>
            </a:r>
            <a:r>
              <a:rPr sz="3000" dirty="0" smtClean="0">
                <a:solidFill>
                  <a:schemeClr val="tx2">
                    <a:lumMod val="20000"/>
                    <a:lumOff val="80000"/>
                  </a:schemeClr>
                </a:solidFill>
              </a:rPr>
              <a:t>h</a:t>
            </a:r>
            <a:r>
              <a:rPr sz="3000" dirty="0" smtClean="0">
                <a:solidFill>
                  <a:srgbClr val="FFFFFF"/>
                </a:solidFill>
              </a:rPr>
              <a:t>ange </a:t>
            </a:r>
            <a:r>
              <a:rPr sz="3000" dirty="0">
                <a:solidFill>
                  <a:srgbClr val="FFFFFF"/>
                </a:solidFill>
              </a:rPr>
              <a:t>FACBC Sections 208.2.5.1 and 208.2.5.2 to read “There must be </a:t>
            </a:r>
            <a:r>
              <a:rPr sz="3000" i="1" u="sng" dirty="0">
                <a:solidFill>
                  <a:srgbClr val="FFFFFF"/>
                </a:solidFill>
              </a:rPr>
              <a:t>a minimum</a:t>
            </a:r>
            <a:r>
              <a:rPr sz="3000" u="sng" dirty="0">
                <a:solidFill>
                  <a:srgbClr val="FFFFFF"/>
                </a:solidFill>
              </a:rPr>
              <a:t> </a:t>
            </a:r>
            <a:r>
              <a:rPr sz="3000" i="1" u="sng" dirty="0">
                <a:solidFill>
                  <a:srgbClr val="FFFFFF"/>
                </a:solidFill>
              </a:rPr>
              <a:t>of</a:t>
            </a:r>
            <a:r>
              <a:rPr sz="3000" dirty="0">
                <a:solidFill>
                  <a:srgbClr val="FFFFFF"/>
                </a:solidFill>
              </a:rPr>
              <a:t> one accessible parking space …”</a:t>
            </a: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Shape 95"/>
          <p:cNvSpPr>
            <a:spLocks noGrp="1"/>
          </p:cNvSpPr>
          <p:nvPr>
            <p:ph type="title"/>
          </p:nvPr>
        </p:nvSpPr>
        <p:spPr>
          <a:xfrm>
            <a:off x="0" y="304800"/>
            <a:ext cx="9144000" cy="960438"/>
          </a:xfrm>
          <a:prstGeom prst="rect">
            <a:avLst/>
          </a:prstGeom>
        </p:spPr>
        <p:txBody>
          <a:bodyPr lIns="0" tIns="0" rIns="0" bIns="0">
            <a:normAutofit/>
          </a:bodyPr>
          <a:lstStyle>
            <a:lvl1pPr>
              <a:defRPr sz="4000"/>
            </a:lvl1pPr>
          </a:lstStyle>
          <a:p>
            <a:pPr lvl="0">
              <a:defRPr sz="1800">
                <a:solidFill>
                  <a:srgbClr val="000000"/>
                </a:solidFill>
              </a:defRPr>
            </a:pPr>
            <a:r>
              <a:rPr lang="en-US" dirty="0" smtClean="0"/>
              <a:t>Items Needing to be Expanded cont’d</a:t>
            </a:r>
            <a:endParaRPr sz="4000" dirty="0">
              <a:solidFill>
                <a:srgbClr val="FFFFFF"/>
              </a:solidFill>
            </a:endParaRPr>
          </a:p>
        </p:txBody>
      </p:sp>
      <p:sp>
        <p:nvSpPr>
          <p:cNvPr id="96" name="Shape 96"/>
          <p:cNvSpPr>
            <a:spLocks noGrp="1"/>
          </p:cNvSpPr>
          <p:nvPr>
            <p:ph type="body" idx="1"/>
          </p:nvPr>
        </p:nvSpPr>
        <p:spPr>
          <a:xfrm>
            <a:off x="199504" y="1417638"/>
            <a:ext cx="8794867" cy="4449762"/>
          </a:xfrm>
          <a:prstGeom prst="rect">
            <a:avLst/>
          </a:prstGeom>
        </p:spPr>
        <p:txBody>
          <a:bodyPr lIns="0" tIns="0" rIns="0" bIns="0">
            <a:normAutofit/>
          </a:bodyPr>
          <a:lstStyle/>
          <a:p>
            <a:pPr marL="273248" lvl="0" indent="-273248" defTabSz="777240">
              <a:spcBef>
                <a:spcPts val="600"/>
              </a:spcBef>
              <a:defRPr sz="1800">
                <a:solidFill>
                  <a:srgbClr val="000000"/>
                </a:solidFill>
              </a:defRPr>
            </a:pPr>
            <a:r>
              <a:rPr sz="2550" dirty="0">
                <a:solidFill>
                  <a:srgbClr val="FFFFFF"/>
                </a:solidFill>
              </a:rPr>
              <a:t>Parking Spaces – FL Statute 553.5041(5)(</a:t>
            </a:r>
            <a:r>
              <a:rPr sz="2550" dirty="0" smtClean="0">
                <a:solidFill>
                  <a:srgbClr val="FFFFFF"/>
                </a:solidFill>
              </a:rPr>
              <a:t>d)</a:t>
            </a:r>
            <a:endParaRPr lang="en-US" sz="2550" dirty="0" smtClean="0">
              <a:solidFill>
                <a:srgbClr val="FFFFFF"/>
              </a:solidFill>
            </a:endParaRPr>
          </a:p>
          <a:p>
            <a:pPr marL="714119" lvl="1" indent="-273248" defTabSz="777240">
              <a:spcBef>
                <a:spcPts val="600"/>
              </a:spcBef>
              <a:defRPr sz="1800">
                <a:solidFill>
                  <a:srgbClr val="000000"/>
                </a:solidFill>
              </a:defRPr>
            </a:pPr>
            <a:r>
              <a:rPr lang="en-US" sz="2550" dirty="0" smtClean="0">
                <a:solidFill>
                  <a:schemeClr val="tx2">
                    <a:lumMod val="20000"/>
                    <a:lumOff val="80000"/>
                  </a:schemeClr>
                </a:solidFill>
              </a:rPr>
              <a:t>S</a:t>
            </a:r>
            <a:r>
              <a:rPr sz="2550" dirty="0" smtClean="0">
                <a:solidFill>
                  <a:schemeClr val="tx2">
                    <a:lumMod val="20000"/>
                    <a:lumOff val="80000"/>
                  </a:schemeClr>
                </a:solidFill>
              </a:rPr>
              <a:t>p</a:t>
            </a:r>
            <a:r>
              <a:rPr sz="2550" dirty="0" smtClean="0">
                <a:solidFill>
                  <a:srgbClr val="FFFFFF"/>
                </a:solidFill>
              </a:rPr>
              <a:t>ecify </a:t>
            </a:r>
            <a:r>
              <a:rPr sz="2550" dirty="0">
                <a:solidFill>
                  <a:srgbClr val="FFFFFF"/>
                </a:solidFill>
              </a:rPr>
              <a:t>a maximum curb </a:t>
            </a:r>
            <a:r>
              <a:rPr sz="2550" dirty="0" smtClean="0">
                <a:solidFill>
                  <a:srgbClr val="FFFFFF"/>
                </a:solidFill>
              </a:rPr>
              <a:t>height</a:t>
            </a:r>
            <a:endParaRPr lang="en-US" sz="2550" dirty="0" smtClean="0">
              <a:solidFill>
                <a:srgbClr val="FFFFFF"/>
              </a:solidFill>
            </a:endParaRPr>
          </a:p>
          <a:p>
            <a:pPr marL="1149548" lvl="2" indent="-273248" defTabSz="777240">
              <a:spcBef>
                <a:spcPts val="600"/>
              </a:spcBef>
              <a:defRPr sz="1800">
                <a:solidFill>
                  <a:srgbClr val="000000"/>
                </a:solidFill>
              </a:defRPr>
            </a:pPr>
            <a:r>
              <a:rPr lang="en-US" sz="2550" dirty="0" smtClean="0">
                <a:solidFill>
                  <a:schemeClr val="tx2">
                    <a:lumMod val="20000"/>
                    <a:lumOff val="80000"/>
                  </a:schemeClr>
                </a:solidFill>
              </a:rPr>
              <a:t>FDOT standard details assume 6” curb</a:t>
            </a:r>
          </a:p>
          <a:p>
            <a:pPr marL="714119" lvl="1" indent="-273248" defTabSz="777240">
              <a:spcBef>
                <a:spcPts val="600"/>
              </a:spcBef>
              <a:defRPr sz="1800">
                <a:solidFill>
                  <a:srgbClr val="000000"/>
                </a:solidFill>
              </a:defRPr>
            </a:pPr>
            <a:r>
              <a:rPr lang="en-US" sz="2550" dirty="0" smtClean="0">
                <a:solidFill>
                  <a:schemeClr val="tx2">
                    <a:lumMod val="20000"/>
                    <a:lumOff val="80000"/>
                  </a:schemeClr>
                </a:solidFill>
              </a:rPr>
              <a:t>M</a:t>
            </a:r>
            <a:r>
              <a:rPr sz="2550" dirty="0" smtClean="0">
                <a:solidFill>
                  <a:schemeClr val="tx2">
                    <a:lumMod val="20000"/>
                    <a:lumOff val="80000"/>
                  </a:schemeClr>
                </a:solidFill>
              </a:rPr>
              <a:t>ir</a:t>
            </a:r>
            <a:r>
              <a:rPr sz="2550" dirty="0" smtClean="0">
                <a:solidFill>
                  <a:srgbClr val="FFFFFF"/>
                </a:solidFill>
              </a:rPr>
              <a:t>ror </a:t>
            </a:r>
            <a:r>
              <a:rPr sz="2550" dirty="0">
                <a:solidFill>
                  <a:srgbClr val="FFFFFF"/>
                </a:solidFill>
              </a:rPr>
              <a:t>the adopted or Proposed PROW Guidelines in R309</a:t>
            </a:r>
          </a:p>
          <a:p>
            <a:pPr marL="273248" lvl="0" indent="-273248" defTabSz="777240">
              <a:spcBef>
                <a:spcPts val="600"/>
              </a:spcBef>
              <a:defRPr sz="1800">
                <a:solidFill>
                  <a:srgbClr val="000000"/>
                </a:solidFill>
              </a:defRPr>
            </a:pPr>
            <a:r>
              <a:rPr sz="2550" dirty="0">
                <a:solidFill>
                  <a:srgbClr val="FFFFFF"/>
                </a:solidFill>
              </a:rPr>
              <a:t>Removing Parking Barriers – FL Statute 553.5041(5)(e) </a:t>
            </a:r>
            <a:r>
              <a:rPr sz="2550" dirty="0" smtClean="0">
                <a:solidFill>
                  <a:srgbClr val="FFFFFF"/>
                </a:solidFill>
              </a:rPr>
              <a:t>1&amp;2</a:t>
            </a:r>
            <a:endParaRPr lang="en-US" sz="2550" dirty="0" smtClean="0">
              <a:solidFill>
                <a:srgbClr val="FFFFFF"/>
              </a:solidFill>
            </a:endParaRPr>
          </a:p>
          <a:p>
            <a:pPr marL="714119" lvl="1" indent="-273248" defTabSz="777240">
              <a:spcBef>
                <a:spcPts val="600"/>
              </a:spcBef>
              <a:defRPr sz="1800">
                <a:solidFill>
                  <a:srgbClr val="000000"/>
                </a:solidFill>
              </a:defRPr>
            </a:pPr>
            <a:r>
              <a:rPr sz="2550" dirty="0" smtClean="0">
                <a:solidFill>
                  <a:srgbClr val="FFFFFF"/>
                </a:solidFill>
              </a:rPr>
              <a:t>Clarify </a:t>
            </a:r>
            <a:r>
              <a:rPr sz="2550" dirty="0">
                <a:solidFill>
                  <a:srgbClr val="FFFFFF"/>
                </a:solidFill>
              </a:rPr>
              <a:t>that the exemption for pre-1991 facilities is not a limitation on the obligation to provide program access by public </a:t>
            </a:r>
            <a:r>
              <a:rPr sz="2550" dirty="0" smtClean="0">
                <a:solidFill>
                  <a:srgbClr val="FFFFFF"/>
                </a:solidFill>
              </a:rPr>
              <a:t>entities or </a:t>
            </a:r>
            <a:r>
              <a:rPr sz="2550" dirty="0">
                <a:solidFill>
                  <a:srgbClr val="FFFFFF"/>
                </a:solidFill>
              </a:rPr>
              <a:t>for places of public accommodation to perform readily achievable </a:t>
            </a:r>
            <a:r>
              <a:rPr sz="2550" dirty="0" smtClean="0">
                <a:solidFill>
                  <a:srgbClr val="FFFFFF"/>
                </a:solidFill>
              </a:rPr>
              <a:t>barrier removal</a:t>
            </a:r>
            <a:endParaRPr sz="2550" dirty="0">
              <a:solidFill>
                <a:srgbClr val="FFFFFF"/>
              </a:solidFill>
            </a:endParaRPr>
          </a:p>
        </p:txBody>
      </p:sp>
      <p:sp>
        <p:nvSpPr>
          <p:cNvPr id="4" name="Shape 89"/>
          <p:cNvSpPr txBox="1">
            <a:spLocks/>
          </p:cNvSpPr>
          <p:nvPr/>
        </p:nvSpPr>
        <p:spPr>
          <a:xfrm>
            <a:off x="-1" y="457200"/>
            <a:ext cx="9144000" cy="96043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a:bodyPr>
          <a:lstStyle>
            <a:lvl1pPr>
              <a:defRPr sz="4000"/>
            </a:lvl1pPr>
          </a:lstStyle>
          <a:p>
            <a:pPr marL="0" marR="0" lvl="0" indent="0" algn="ctr" defTabSz="914400" eaLnBrk="1" fontAlgn="auto" latinLnBrk="0" hangingPunct="1">
              <a:lnSpc>
                <a:spcPct val="100000"/>
              </a:lnSpc>
              <a:spcBef>
                <a:spcPts val="0"/>
              </a:spcBef>
              <a:spcAft>
                <a:spcPts val="0"/>
              </a:spcAft>
              <a:buClrTx/>
              <a:buSzTx/>
              <a:buFontTx/>
              <a:buNone/>
              <a:tabLst/>
              <a:defRPr sz="1800">
                <a:solidFill>
                  <a:srgbClr val="000000"/>
                </a:solidFill>
              </a:defRPr>
            </a:pPr>
            <a:r>
              <a:rPr kumimoji="0" lang="en-US" sz="3600" b="0" u="sng" strike="noStrike" kern="0" cap="none" spc="0" normalizeH="0" baseline="0" noProof="0" dirty="0" smtClean="0">
                <a:ln>
                  <a:noFill/>
                </a:ln>
                <a:solidFill>
                  <a:schemeClr val="tx2">
                    <a:lumMod val="20000"/>
                    <a:lumOff val="80000"/>
                  </a:schemeClr>
                </a:solidFill>
                <a:effectLst/>
                <a:uLnTx/>
                <a:uFillTx/>
                <a:latin typeface="Gill Sans MT"/>
                <a:ea typeface="Gill Sans MT"/>
                <a:cs typeface="Gill Sans MT"/>
                <a:sym typeface="Gill Sans MT"/>
              </a:rPr>
              <a:t>Items Needing to be Expanded cont’d</a:t>
            </a:r>
            <a:endParaRPr kumimoji="0" lang="en-US" sz="3600" b="0" u="sng" strike="noStrike" kern="0" cap="none" spc="0" normalizeH="0" baseline="0" noProof="0" dirty="0">
              <a:ln>
                <a:noFill/>
              </a:ln>
              <a:solidFill>
                <a:schemeClr val="tx2">
                  <a:lumMod val="20000"/>
                  <a:lumOff val="80000"/>
                </a:schemeClr>
              </a:solidFill>
              <a:effectLst/>
              <a:uLnTx/>
              <a:uFillTx/>
              <a:latin typeface="Gill Sans MT"/>
              <a:ea typeface="Gill Sans MT"/>
              <a:cs typeface="Gill Sans MT"/>
              <a:sym typeface="Gill Sans MT"/>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Shape 95"/>
          <p:cNvSpPr>
            <a:spLocks noGrp="1"/>
          </p:cNvSpPr>
          <p:nvPr>
            <p:ph type="title"/>
          </p:nvPr>
        </p:nvSpPr>
        <p:spPr>
          <a:xfrm>
            <a:off x="0" y="304800"/>
            <a:ext cx="9144000" cy="960438"/>
          </a:xfrm>
          <a:prstGeom prst="rect">
            <a:avLst/>
          </a:prstGeom>
        </p:spPr>
        <p:txBody>
          <a:bodyPr lIns="0" tIns="0" rIns="0" bIns="0">
            <a:normAutofit/>
          </a:bodyPr>
          <a:lstStyle>
            <a:lvl1pPr>
              <a:defRPr sz="4000"/>
            </a:lvl1pPr>
          </a:lstStyle>
          <a:p>
            <a:pPr lvl="0">
              <a:defRPr sz="1800">
                <a:solidFill>
                  <a:srgbClr val="000000"/>
                </a:solidFill>
              </a:defRPr>
            </a:pPr>
            <a:r>
              <a:rPr lang="en-US" dirty="0" smtClean="0"/>
              <a:t>Items Needing to be Expanded cont’d</a:t>
            </a:r>
            <a:endParaRPr sz="4000" dirty="0">
              <a:solidFill>
                <a:srgbClr val="FFFFFF"/>
              </a:solidFill>
            </a:endParaRPr>
          </a:p>
        </p:txBody>
      </p:sp>
      <p:sp>
        <p:nvSpPr>
          <p:cNvPr id="96" name="Shape 96"/>
          <p:cNvSpPr>
            <a:spLocks noGrp="1"/>
          </p:cNvSpPr>
          <p:nvPr>
            <p:ph type="body" idx="1"/>
          </p:nvPr>
        </p:nvSpPr>
        <p:spPr>
          <a:xfrm>
            <a:off x="199504" y="1417638"/>
            <a:ext cx="8794867" cy="4449762"/>
          </a:xfrm>
          <a:prstGeom prst="rect">
            <a:avLst/>
          </a:prstGeom>
        </p:spPr>
        <p:txBody>
          <a:bodyPr lIns="0" tIns="0" rIns="0" bIns="0">
            <a:normAutofit/>
          </a:bodyPr>
          <a:lstStyle/>
          <a:p>
            <a:pPr marL="270033" lvl="0" indent="-270033" defTabSz="768095">
              <a:spcBef>
                <a:spcPts val="600"/>
              </a:spcBef>
              <a:defRPr sz="1800">
                <a:solidFill>
                  <a:srgbClr val="000000"/>
                </a:solidFill>
              </a:defRPr>
            </a:pPr>
            <a:r>
              <a:rPr lang="en-US" sz="3100" dirty="0" smtClean="0">
                <a:solidFill>
                  <a:schemeClr val="tx2">
                    <a:lumMod val="20000"/>
                    <a:lumOff val="80000"/>
                  </a:schemeClr>
                </a:solidFill>
              </a:rPr>
              <a:t>Vertical Clearance for Vehicles – FL Statute 553.511</a:t>
            </a:r>
          </a:p>
          <a:p>
            <a:pPr marL="710904" lvl="1" indent="-270033" defTabSz="768095">
              <a:spcBef>
                <a:spcPts val="600"/>
              </a:spcBef>
              <a:defRPr sz="1800">
                <a:solidFill>
                  <a:srgbClr val="000000"/>
                </a:solidFill>
              </a:defRPr>
            </a:pPr>
            <a:r>
              <a:rPr lang="en-US" sz="2800" dirty="0" smtClean="0">
                <a:solidFill>
                  <a:schemeClr val="tx2">
                    <a:lumMod val="20000"/>
                    <a:lumOff val="80000"/>
                  </a:schemeClr>
                </a:solidFill>
              </a:rPr>
              <a:t>Provide some fully compliant spaces at an alternative location as well as some partially compliant spaces on the shortest accessible route when providing all fully compliant accessible spaces on the shortest accessible route is technically infeasible or not readily achievable</a:t>
            </a:r>
            <a:endParaRPr lang="en-US" sz="2800" dirty="0">
              <a:solidFill>
                <a:schemeClr val="tx2">
                  <a:lumMod val="20000"/>
                  <a:lumOff val="80000"/>
                </a:schemeClr>
              </a:solidFill>
            </a:endParaRPr>
          </a:p>
        </p:txBody>
      </p:sp>
      <p:sp>
        <p:nvSpPr>
          <p:cNvPr id="4" name="Shape 89"/>
          <p:cNvSpPr txBox="1">
            <a:spLocks/>
          </p:cNvSpPr>
          <p:nvPr/>
        </p:nvSpPr>
        <p:spPr>
          <a:xfrm>
            <a:off x="-1" y="457200"/>
            <a:ext cx="9144000" cy="96043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a:bodyPr>
          <a:lstStyle>
            <a:lvl1pPr>
              <a:defRPr sz="4000"/>
            </a:lvl1pPr>
          </a:lstStyle>
          <a:p>
            <a:pPr marL="0" marR="0" lvl="0" indent="0" algn="ctr" defTabSz="914400" eaLnBrk="1" fontAlgn="auto" latinLnBrk="0" hangingPunct="1">
              <a:lnSpc>
                <a:spcPct val="100000"/>
              </a:lnSpc>
              <a:spcBef>
                <a:spcPts val="0"/>
              </a:spcBef>
              <a:spcAft>
                <a:spcPts val="0"/>
              </a:spcAft>
              <a:buClrTx/>
              <a:buSzTx/>
              <a:buFontTx/>
              <a:buNone/>
              <a:tabLst/>
              <a:defRPr sz="1800">
                <a:solidFill>
                  <a:srgbClr val="000000"/>
                </a:solidFill>
              </a:defRPr>
            </a:pPr>
            <a:r>
              <a:rPr kumimoji="0" lang="en-US" sz="3600" b="0" i="0" u="sng" strike="noStrike" kern="0" cap="none" spc="0" normalizeH="0" baseline="0" noProof="0" dirty="0" smtClean="0">
                <a:ln>
                  <a:noFill/>
                </a:ln>
                <a:solidFill>
                  <a:schemeClr val="tx2">
                    <a:lumMod val="20000"/>
                    <a:lumOff val="80000"/>
                  </a:schemeClr>
                </a:solidFill>
                <a:effectLst/>
                <a:uLnTx/>
                <a:uFillTx/>
                <a:latin typeface="Gill Sans MT"/>
                <a:ea typeface="Gill Sans MT"/>
                <a:cs typeface="Gill Sans MT"/>
                <a:sym typeface="Gill Sans MT"/>
              </a:rPr>
              <a:t>Items Needing to be Expanded cont’d</a:t>
            </a:r>
            <a:endParaRPr kumimoji="0" lang="en-US" sz="3600" b="0" i="0" u="sng" strike="noStrike" kern="0" cap="none" spc="0" normalizeH="0" baseline="0" noProof="0" dirty="0">
              <a:ln>
                <a:noFill/>
              </a:ln>
              <a:solidFill>
                <a:schemeClr val="tx2">
                  <a:lumMod val="20000"/>
                  <a:lumOff val="80000"/>
                </a:schemeClr>
              </a:solidFill>
              <a:effectLst/>
              <a:uLnTx/>
              <a:uFillTx/>
              <a:latin typeface="Gill Sans MT"/>
              <a:ea typeface="Gill Sans MT"/>
              <a:cs typeface="Gill Sans MT"/>
              <a:sym typeface="Gill Sans MT"/>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hape 55"/>
          <p:cNvSpPr>
            <a:spLocks noGrp="1"/>
          </p:cNvSpPr>
          <p:nvPr>
            <p:ph type="title"/>
          </p:nvPr>
        </p:nvSpPr>
        <p:spPr>
          <a:xfrm>
            <a:off x="0" y="381000"/>
            <a:ext cx="9144000" cy="685800"/>
          </a:xfrm>
          <a:prstGeom prst="rect">
            <a:avLst/>
          </a:prstGeom>
        </p:spPr>
        <p:txBody>
          <a:bodyPr lIns="0" tIns="0" rIns="0" bIns="0">
            <a:normAutofit/>
          </a:bodyPr>
          <a:lstStyle>
            <a:lvl1pPr defTabSz="795527">
              <a:defRPr sz="3828"/>
            </a:lvl1pPr>
          </a:lstStyle>
          <a:p>
            <a:pPr lvl="0">
              <a:defRPr sz="1800">
                <a:solidFill>
                  <a:srgbClr val="000000"/>
                </a:solidFill>
              </a:defRPr>
            </a:pPr>
            <a:r>
              <a:rPr sz="3828" u="sng" dirty="0">
                <a:solidFill>
                  <a:srgbClr val="FFFFFF"/>
                </a:solidFill>
              </a:rPr>
              <a:t>Project </a:t>
            </a:r>
            <a:r>
              <a:rPr sz="3828" u="sng" dirty="0" smtClean="0">
                <a:solidFill>
                  <a:srgbClr val="FFFFFF"/>
                </a:solidFill>
              </a:rPr>
              <a:t>Scope</a:t>
            </a:r>
            <a:endParaRPr sz="3828" u="sng" dirty="0">
              <a:solidFill>
                <a:srgbClr val="FFFFFF"/>
              </a:solidFill>
            </a:endParaRPr>
          </a:p>
        </p:txBody>
      </p:sp>
      <p:sp>
        <p:nvSpPr>
          <p:cNvPr id="56" name="Shape 56"/>
          <p:cNvSpPr>
            <a:spLocks noGrp="1"/>
          </p:cNvSpPr>
          <p:nvPr>
            <p:ph type="body" idx="1"/>
          </p:nvPr>
        </p:nvSpPr>
        <p:spPr>
          <a:xfrm>
            <a:off x="0" y="1143000"/>
            <a:ext cx="9144000" cy="4876800"/>
          </a:xfrm>
          <a:prstGeom prst="rect">
            <a:avLst/>
          </a:prstGeom>
        </p:spPr>
        <p:txBody>
          <a:bodyPr lIns="0" tIns="0" rIns="0" bIns="0">
            <a:normAutofit/>
          </a:bodyPr>
          <a:lstStyle/>
          <a:p>
            <a:pPr marL="339470" lvl="0" indent="-339470" defTabSz="905255">
              <a:defRPr sz="1800">
                <a:solidFill>
                  <a:srgbClr val="000000"/>
                </a:solidFill>
              </a:defRPr>
            </a:pPr>
            <a:r>
              <a:rPr sz="3168" dirty="0">
                <a:solidFill>
                  <a:srgbClr val="FFFFFF"/>
                </a:solidFill>
              </a:rPr>
              <a:t>Perform literature review of recent scholarly work on the ADA and its impacts in Florida</a:t>
            </a:r>
          </a:p>
          <a:p>
            <a:pPr marL="735520" lvl="1" indent="-282892" defTabSz="905255">
              <a:spcBef>
                <a:spcPts val="600"/>
              </a:spcBef>
              <a:defRPr sz="1800">
                <a:solidFill>
                  <a:srgbClr val="000000"/>
                </a:solidFill>
              </a:defRPr>
            </a:pPr>
            <a:endParaRPr sz="989" dirty="0">
              <a:solidFill>
                <a:srgbClr val="FFFFFF"/>
              </a:solidFill>
            </a:endParaRPr>
          </a:p>
          <a:p>
            <a:pPr marL="339470" lvl="0" indent="-339470" defTabSz="905255">
              <a:defRPr sz="1800">
                <a:solidFill>
                  <a:srgbClr val="000000"/>
                </a:solidFill>
              </a:defRPr>
            </a:pPr>
            <a:r>
              <a:rPr sz="3168" dirty="0">
                <a:solidFill>
                  <a:srgbClr val="FFFFFF"/>
                </a:solidFill>
              </a:rPr>
              <a:t>Evaluate and summarize impact of the law on building construction and on the general </a:t>
            </a:r>
            <a:r>
              <a:rPr sz="3168" dirty="0" smtClean="0">
                <a:solidFill>
                  <a:srgbClr val="FFFFFF"/>
                </a:solidFill>
              </a:rPr>
              <a:t>public</a:t>
            </a:r>
            <a:endParaRPr sz="3168" dirty="0">
              <a:solidFill>
                <a:srgbClr val="FFFFFF"/>
              </a:solidFill>
            </a:endParaRPr>
          </a:p>
          <a:p>
            <a:pPr marL="735520" lvl="1" indent="-282892" defTabSz="905255">
              <a:spcBef>
                <a:spcPts val="600"/>
              </a:spcBef>
              <a:defRPr sz="1800">
                <a:solidFill>
                  <a:srgbClr val="000000"/>
                </a:solidFill>
              </a:defRPr>
            </a:pPr>
            <a:endParaRPr sz="989" dirty="0">
              <a:solidFill>
                <a:srgbClr val="FFFFFF"/>
              </a:solidFill>
            </a:endParaRPr>
          </a:p>
          <a:p>
            <a:pPr marL="339470" lvl="0" indent="-339470" defTabSz="905255">
              <a:defRPr sz="1800">
                <a:solidFill>
                  <a:srgbClr val="000000"/>
                </a:solidFill>
              </a:defRPr>
            </a:pPr>
            <a:r>
              <a:rPr sz="3168" dirty="0">
                <a:solidFill>
                  <a:srgbClr val="FFFFFF"/>
                </a:solidFill>
              </a:rPr>
              <a:t>Interpret/explain results and implications and  determine whether any action is needed by </a:t>
            </a:r>
            <a:r>
              <a:rPr sz="3168" dirty="0" smtClean="0">
                <a:solidFill>
                  <a:srgbClr val="FFFFFF"/>
                </a:solidFill>
              </a:rPr>
              <a:t>FBC</a:t>
            </a:r>
            <a:endParaRPr sz="3168" dirty="0">
              <a:solidFill>
                <a:srgbClr val="FFFFFF"/>
              </a:solidFill>
            </a:endParaRPr>
          </a:p>
          <a:p>
            <a:pPr marL="735520" lvl="1" indent="-282892" defTabSz="905255">
              <a:spcBef>
                <a:spcPts val="600"/>
              </a:spcBef>
              <a:defRPr sz="1800">
                <a:solidFill>
                  <a:srgbClr val="000000"/>
                </a:solidFill>
              </a:defRPr>
            </a:pPr>
            <a:endParaRPr sz="989" dirty="0">
              <a:solidFill>
                <a:srgbClr val="FFFFFF"/>
              </a:solidFill>
            </a:endParaRPr>
          </a:p>
          <a:p>
            <a:pPr marL="339470" lvl="0" indent="-339470" defTabSz="905255">
              <a:defRPr sz="1800">
                <a:solidFill>
                  <a:srgbClr val="000000"/>
                </a:solidFill>
              </a:defRPr>
            </a:pPr>
            <a:r>
              <a:rPr sz="3168" dirty="0">
                <a:solidFill>
                  <a:srgbClr val="FFFFFF"/>
                </a:solidFill>
              </a:rPr>
              <a:t>Develop a technical basis for Florida-specific </a:t>
            </a:r>
            <a:r>
              <a:rPr lang="en-US" sz="3168" dirty="0" smtClean="0">
                <a:solidFill>
                  <a:srgbClr val="FFFFFF"/>
                </a:solidFill>
              </a:rPr>
              <a:t>ADA </a:t>
            </a:r>
            <a:r>
              <a:rPr sz="3168" dirty="0" smtClean="0">
                <a:solidFill>
                  <a:srgbClr val="FFFFFF"/>
                </a:solidFill>
              </a:rPr>
              <a:t>items</a:t>
            </a:r>
            <a:endParaRPr sz="3168" dirty="0">
              <a:solidFill>
                <a:srgbClr val="FFFFFF"/>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Summary</a:t>
            </a:r>
            <a:endParaRPr lang="en-US" u="sng" dirty="0"/>
          </a:p>
        </p:txBody>
      </p:sp>
      <p:sp>
        <p:nvSpPr>
          <p:cNvPr id="3" name="Text Placeholder 2"/>
          <p:cNvSpPr>
            <a:spLocks noGrp="1"/>
          </p:cNvSpPr>
          <p:nvPr>
            <p:ph type="body" idx="1"/>
          </p:nvPr>
        </p:nvSpPr>
        <p:spPr/>
        <p:txBody>
          <a:bodyPr/>
          <a:lstStyle/>
          <a:p>
            <a:r>
              <a:rPr lang="en-US" dirty="0" smtClean="0"/>
              <a:t>UF has provided the FBC with an assessment and recommendations for the 21 Florida specific items of the FACBC</a:t>
            </a:r>
          </a:p>
          <a:p>
            <a:pPr marL="342900" lvl="1" indent="-342900">
              <a:buFont typeface="Arial"/>
              <a:buChar char="•"/>
            </a:pPr>
            <a:r>
              <a:rPr lang="en-US" dirty="0" smtClean="0">
                <a:solidFill>
                  <a:schemeClr val="tx2">
                    <a:lumMod val="20000"/>
                    <a:lumOff val="80000"/>
                  </a:schemeClr>
                </a:solidFill>
              </a:rPr>
              <a:t>Code language of other states with similar requirements to Florida found in Appendix 8.2</a:t>
            </a:r>
            <a:endParaRPr lang="en-US" dirty="0" smtClean="0"/>
          </a:p>
          <a:p>
            <a:r>
              <a:rPr lang="en-US" dirty="0" smtClean="0"/>
              <a:t>ETA has given a list of questions to be considered when developing accessibility standards, found in Appendix 8.4</a:t>
            </a:r>
            <a:endParaRPr lang="en-US"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Summary</a:t>
            </a:r>
            <a:endParaRPr lang="en-US" u="sng" dirty="0"/>
          </a:p>
        </p:txBody>
      </p:sp>
      <p:sp>
        <p:nvSpPr>
          <p:cNvPr id="3" name="Text Placeholder 2"/>
          <p:cNvSpPr>
            <a:spLocks noGrp="1"/>
          </p:cNvSpPr>
          <p:nvPr>
            <p:ph type="body" idx="1"/>
          </p:nvPr>
        </p:nvSpPr>
        <p:spPr/>
        <p:txBody>
          <a:bodyPr/>
          <a:lstStyle/>
          <a:p>
            <a:pPr lvl="0" algn="ctr">
              <a:buNone/>
              <a:defRPr sz="1800">
                <a:solidFill>
                  <a:srgbClr val="000000"/>
                </a:solidFill>
              </a:defRPr>
            </a:pPr>
            <a:endParaRPr lang="en-US" sz="3100" dirty="0" smtClean="0">
              <a:solidFill>
                <a:schemeClr val="tx2">
                  <a:lumMod val="20000"/>
                  <a:lumOff val="80000"/>
                </a:schemeClr>
              </a:solidFill>
            </a:endParaRPr>
          </a:p>
          <a:p>
            <a:pPr lvl="0" algn="ctr">
              <a:buNone/>
              <a:defRPr sz="1800">
                <a:solidFill>
                  <a:srgbClr val="000000"/>
                </a:solidFill>
              </a:defRPr>
            </a:pPr>
            <a:r>
              <a:rPr lang="en-US" sz="3100" dirty="0" smtClean="0">
                <a:solidFill>
                  <a:schemeClr val="tx2">
                    <a:lumMod val="20000"/>
                    <a:lumOff val="80000"/>
                  </a:schemeClr>
                </a:solidFill>
              </a:rPr>
              <a:t>Please note that the University of Florida has given recommendations based on data available online and from the knowledge and resources of the ADA contractor. This is a technical study of a politically driven issue so the views of specific contractors and disability organizations were not taken into consideration. </a:t>
            </a:r>
            <a:endParaRPr lang="en-US" sz="3100" dirty="0">
              <a:solidFill>
                <a:schemeClr val="tx2">
                  <a:lumMod val="20000"/>
                  <a:lumOff val="80000"/>
                </a:schemeClr>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Shape 103"/>
          <p:cNvSpPr>
            <a:spLocks noGrp="1"/>
          </p:cNvSpPr>
          <p:nvPr>
            <p:ph type="body" idx="1"/>
          </p:nvPr>
        </p:nvSpPr>
        <p:spPr>
          <a:xfrm>
            <a:off x="0" y="1371600"/>
            <a:ext cx="9144000" cy="4648200"/>
          </a:xfrm>
          <a:prstGeom prst="rect">
            <a:avLst/>
          </a:prstGeom>
        </p:spPr>
        <p:txBody>
          <a:bodyPr lIns="0" tIns="0" rIns="0" bIns="0">
            <a:normAutofit/>
          </a:bodyPr>
          <a:lstStyle/>
          <a:p>
            <a:pPr marL="0" lvl="0" indent="0" algn="ctr">
              <a:buSzTx/>
              <a:buNone/>
              <a:defRPr sz="1800">
                <a:solidFill>
                  <a:srgbClr val="000000"/>
                </a:solidFill>
              </a:defRPr>
            </a:pPr>
            <a:endParaRPr sz="3200">
              <a:solidFill>
                <a:srgbClr val="FFFFFF"/>
              </a:solidFill>
            </a:endParaRPr>
          </a:p>
          <a:p>
            <a:pPr marL="0" lvl="0" indent="0" algn="ctr">
              <a:buSzTx/>
              <a:buNone/>
              <a:defRPr sz="1800">
                <a:solidFill>
                  <a:srgbClr val="000000"/>
                </a:solidFill>
              </a:defRPr>
            </a:pPr>
            <a:endParaRPr sz="3200">
              <a:solidFill>
                <a:srgbClr val="FFFFFF"/>
              </a:solidFill>
            </a:endParaRPr>
          </a:p>
          <a:p>
            <a:pPr marL="0" lvl="0" indent="0" algn="ctr">
              <a:buSzTx/>
              <a:buNone/>
              <a:defRPr sz="1800">
                <a:solidFill>
                  <a:srgbClr val="000000"/>
                </a:solidFill>
              </a:defRPr>
            </a:pPr>
            <a:r>
              <a:rPr sz="3200">
                <a:solidFill>
                  <a:srgbClr val="FFFFFF"/>
                </a:solidFill>
              </a:rPr>
              <a:t>Thank you!</a:t>
            </a:r>
          </a:p>
          <a:p>
            <a:pPr lvl="0" algn="ctr">
              <a:defRPr sz="1800">
                <a:solidFill>
                  <a:srgbClr val="000000"/>
                </a:solidFill>
              </a:defRPr>
            </a:pPr>
            <a:endParaRPr sz="3200">
              <a:solidFill>
                <a:srgbClr val="FFFFFF"/>
              </a:solidFill>
            </a:endParaRPr>
          </a:p>
          <a:p>
            <a:pPr marL="0" lvl="0" indent="0" algn="ctr">
              <a:buSzTx/>
              <a:buNone/>
              <a:defRPr sz="1800">
                <a:solidFill>
                  <a:srgbClr val="000000"/>
                </a:solidFill>
              </a:defRPr>
            </a:pPr>
            <a:r>
              <a:rPr sz="3200">
                <a:solidFill>
                  <a:srgbClr val="FFFFFF"/>
                </a:solidFill>
              </a:rPr>
              <a:t>Questions/Comments</a:t>
            </a: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hape 58"/>
          <p:cNvSpPr>
            <a:spLocks noGrp="1"/>
          </p:cNvSpPr>
          <p:nvPr>
            <p:ph type="title"/>
          </p:nvPr>
        </p:nvSpPr>
        <p:spPr>
          <a:prstGeom prst="rect">
            <a:avLst/>
          </a:prstGeom>
        </p:spPr>
        <p:txBody>
          <a:bodyPr/>
          <a:lstStyle/>
          <a:p>
            <a:pPr lvl="0">
              <a:defRPr sz="1800">
                <a:solidFill>
                  <a:srgbClr val="000000"/>
                </a:solidFill>
              </a:defRPr>
            </a:pPr>
            <a:r>
              <a:rPr sz="4400" u="sng" dirty="0">
                <a:solidFill>
                  <a:srgbClr val="FFFFFF"/>
                </a:solidFill>
              </a:rPr>
              <a:t>UF’s Process</a:t>
            </a:r>
          </a:p>
        </p:txBody>
      </p:sp>
      <p:sp>
        <p:nvSpPr>
          <p:cNvPr id="59" name="Shape 59"/>
          <p:cNvSpPr>
            <a:spLocks noGrp="1"/>
          </p:cNvSpPr>
          <p:nvPr>
            <p:ph type="body" idx="1"/>
          </p:nvPr>
        </p:nvSpPr>
        <p:spPr>
          <a:xfrm>
            <a:off x="149628" y="1371600"/>
            <a:ext cx="8819805" cy="5486400"/>
          </a:xfrm>
          <a:prstGeom prst="rect">
            <a:avLst/>
          </a:prstGeom>
        </p:spPr>
        <p:txBody>
          <a:bodyPr/>
          <a:lstStyle/>
          <a:p>
            <a:pPr marL="514350" lvl="0" indent="-514350">
              <a:buFont typeface="+mj-lt"/>
              <a:buAutoNum type="arabicPeriod"/>
              <a:defRPr sz="1800">
                <a:solidFill>
                  <a:srgbClr val="000000"/>
                </a:solidFill>
              </a:defRPr>
            </a:pPr>
            <a:r>
              <a:rPr sz="2600" dirty="0" smtClean="0">
                <a:solidFill>
                  <a:srgbClr val="FFFFFF"/>
                </a:solidFill>
              </a:rPr>
              <a:t>Researched </a:t>
            </a:r>
            <a:r>
              <a:rPr sz="2600" dirty="0">
                <a:solidFill>
                  <a:srgbClr val="FFFFFF"/>
                </a:solidFill>
              </a:rPr>
              <a:t>statistical </a:t>
            </a:r>
            <a:r>
              <a:rPr sz="2600" dirty="0" smtClean="0">
                <a:solidFill>
                  <a:srgbClr val="FFFFFF"/>
                </a:solidFill>
              </a:rPr>
              <a:t>data</a:t>
            </a:r>
            <a:r>
              <a:rPr lang="en-US" sz="2600" dirty="0" smtClean="0">
                <a:solidFill>
                  <a:srgbClr val="FFFFFF"/>
                </a:solidFill>
              </a:rPr>
              <a:t> on population</a:t>
            </a:r>
            <a:r>
              <a:rPr sz="2600" dirty="0" smtClean="0">
                <a:solidFill>
                  <a:srgbClr val="FFFFFF"/>
                </a:solidFill>
              </a:rPr>
              <a:t> </a:t>
            </a:r>
            <a:r>
              <a:rPr sz="2600" dirty="0">
                <a:solidFill>
                  <a:srgbClr val="FFFFFF"/>
                </a:solidFill>
              </a:rPr>
              <a:t>to compare demographics of US to </a:t>
            </a:r>
            <a:r>
              <a:rPr sz="2600" dirty="0" smtClean="0">
                <a:solidFill>
                  <a:srgbClr val="FFFFFF"/>
                </a:solidFill>
              </a:rPr>
              <a:t>Florida</a:t>
            </a:r>
            <a:endParaRPr lang="en-US" sz="2600" dirty="0" smtClean="0">
              <a:solidFill>
                <a:srgbClr val="FFFFFF"/>
              </a:solidFill>
            </a:endParaRPr>
          </a:p>
          <a:p>
            <a:pPr marL="514350" lvl="0" indent="-514350">
              <a:buFont typeface="+mj-lt"/>
              <a:buAutoNum type="arabicPeriod"/>
              <a:defRPr sz="1800">
                <a:solidFill>
                  <a:srgbClr val="000000"/>
                </a:solidFill>
              </a:defRPr>
            </a:pPr>
            <a:r>
              <a:rPr lang="en-US" sz="2600" dirty="0" smtClean="0">
                <a:solidFill>
                  <a:srgbClr val="FFFFFF"/>
                </a:solidFill>
              </a:rPr>
              <a:t>Retained </a:t>
            </a:r>
            <a:r>
              <a:rPr sz="2600" dirty="0" smtClean="0">
                <a:solidFill>
                  <a:srgbClr val="FFFFFF"/>
                </a:solidFill>
              </a:rPr>
              <a:t>ADA </a:t>
            </a:r>
            <a:r>
              <a:rPr lang="en-US" sz="2600" dirty="0">
                <a:solidFill>
                  <a:schemeClr val="tx2">
                    <a:lumMod val="20000"/>
                    <a:lumOff val="80000"/>
                  </a:schemeClr>
                </a:solidFill>
              </a:rPr>
              <a:t>C</a:t>
            </a:r>
            <a:r>
              <a:rPr sz="2600" dirty="0" smtClean="0">
                <a:solidFill>
                  <a:srgbClr val="FFFFFF"/>
                </a:solidFill>
              </a:rPr>
              <a:t>onsultant </a:t>
            </a:r>
            <a:r>
              <a:rPr sz="2600" dirty="0">
                <a:solidFill>
                  <a:srgbClr val="FFFFFF"/>
                </a:solidFill>
              </a:rPr>
              <a:t>Evan Terry Associates (ETA) </a:t>
            </a:r>
            <a:r>
              <a:rPr lang="en-US" sz="2600" dirty="0" smtClean="0">
                <a:solidFill>
                  <a:srgbClr val="FFFFFF"/>
                </a:solidFill>
              </a:rPr>
              <a:t>for professional opinion on rationale for Florida-specific items</a:t>
            </a:r>
          </a:p>
          <a:p>
            <a:pPr lvl="0">
              <a:buFont typeface="+mj-lt"/>
              <a:buAutoNum type="arabicPeriod"/>
              <a:defRPr sz="1800">
                <a:solidFill>
                  <a:srgbClr val="000000"/>
                </a:solidFill>
              </a:defRPr>
            </a:pPr>
            <a:r>
              <a:rPr lang="en-US" sz="2600" dirty="0" smtClean="0">
                <a:solidFill>
                  <a:schemeClr val="tx2">
                    <a:lumMod val="20000"/>
                    <a:lumOff val="80000"/>
                  </a:schemeClr>
                </a:solidFill>
              </a:rPr>
              <a:t>Reviewed the literature on accessibility laws in Florida, other states and at Federal level</a:t>
            </a:r>
          </a:p>
          <a:p>
            <a:pPr marL="800100" lvl="1" indent="-342900">
              <a:defRPr sz="1800">
                <a:solidFill>
                  <a:srgbClr val="000000"/>
                </a:solidFill>
              </a:defRPr>
            </a:pPr>
            <a:r>
              <a:rPr lang="en-US" sz="2600" dirty="0" smtClean="0">
                <a:solidFill>
                  <a:schemeClr val="tx2">
                    <a:lumMod val="20000"/>
                    <a:lumOff val="80000"/>
                  </a:schemeClr>
                </a:solidFill>
              </a:rPr>
              <a:t>Assess pros/cons of Florida-specific </a:t>
            </a:r>
            <a:r>
              <a:rPr lang="en-US" sz="2600" dirty="0" err="1" smtClean="0">
                <a:solidFill>
                  <a:schemeClr val="tx2">
                    <a:lumMod val="20000"/>
                    <a:lumOff val="80000"/>
                  </a:schemeClr>
                </a:solidFill>
              </a:rPr>
              <a:t>accessbility</a:t>
            </a:r>
            <a:r>
              <a:rPr lang="en-US" sz="2600" dirty="0" smtClean="0">
                <a:solidFill>
                  <a:schemeClr val="tx2">
                    <a:lumMod val="20000"/>
                    <a:lumOff val="80000"/>
                  </a:schemeClr>
                </a:solidFill>
              </a:rPr>
              <a:t> items</a:t>
            </a:r>
          </a:p>
          <a:p>
            <a:pPr marL="800100" lvl="1" indent="-342900">
              <a:defRPr sz="1800">
                <a:solidFill>
                  <a:srgbClr val="000000"/>
                </a:solidFill>
              </a:defRPr>
            </a:pPr>
            <a:r>
              <a:rPr lang="en-US" sz="2600" dirty="0" smtClean="0">
                <a:solidFill>
                  <a:schemeClr val="tx2">
                    <a:lumMod val="20000"/>
                    <a:lumOff val="80000"/>
                  </a:schemeClr>
                </a:solidFill>
              </a:rPr>
              <a:t>Determine a technical basis for each item</a:t>
            </a:r>
          </a:p>
          <a:p>
            <a:pPr lvl="0">
              <a:buFont typeface="+mj-lt"/>
              <a:buAutoNum type="arabicPeriod"/>
              <a:defRPr sz="1800">
                <a:solidFill>
                  <a:srgbClr val="000000"/>
                </a:solidFill>
              </a:defRPr>
            </a:pPr>
            <a:r>
              <a:rPr lang="en-US" sz="2600" dirty="0" smtClean="0">
                <a:solidFill>
                  <a:schemeClr val="tx2">
                    <a:lumMod val="20000"/>
                    <a:lumOff val="80000"/>
                  </a:schemeClr>
                </a:solidFill>
              </a:rPr>
              <a:t>Recommend to FBC for each Florida specific item, with the help of ETA</a:t>
            </a: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Shape 64"/>
          <p:cNvSpPr>
            <a:spLocks noGrp="1"/>
          </p:cNvSpPr>
          <p:nvPr>
            <p:ph type="title"/>
          </p:nvPr>
        </p:nvSpPr>
        <p:spPr>
          <a:xfrm>
            <a:off x="0" y="304800"/>
            <a:ext cx="9144000" cy="960438"/>
          </a:xfrm>
          <a:prstGeom prst="rect">
            <a:avLst/>
          </a:prstGeom>
        </p:spPr>
        <p:txBody>
          <a:bodyPr lIns="0" tIns="0" rIns="0" bIns="0">
            <a:normAutofit/>
          </a:bodyPr>
          <a:lstStyle>
            <a:lvl1pPr defTabSz="886968">
              <a:defRPr sz="3880"/>
            </a:lvl1pPr>
          </a:lstStyle>
          <a:p>
            <a:pPr lvl="0">
              <a:defRPr sz="1800">
                <a:solidFill>
                  <a:srgbClr val="000000"/>
                </a:solidFill>
              </a:defRPr>
            </a:pPr>
            <a:r>
              <a:rPr sz="3880" u="sng" dirty="0">
                <a:solidFill>
                  <a:srgbClr val="FFFFFF"/>
                </a:solidFill>
              </a:rPr>
              <a:t>Americans with Disabilities Act Standards</a:t>
            </a:r>
          </a:p>
        </p:txBody>
      </p:sp>
      <p:sp>
        <p:nvSpPr>
          <p:cNvPr id="65" name="Shape 65"/>
          <p:cNvSpPr>
            <a:spLocks noGrp="1"/>
          </p:cNvSpPr>
          <p:nvPr>
            <p:ph type="body" idx="1"/>
          </p:nvPr>
        </p:nvSpPr>
        <p:spPr>
          <a:xfrm>
            <a:off x="174568" y="1371600"/>
            <a:ext cx="8775165" cy="4648200"/>
          </a:xfrm>
          <a:prstGeom prst="rect">
            <a:avLst/>
          </a:prstGeom>
        </p:spPr>
        <p:txBody>
          <a:bodyPr lIns="0" tIns="0" rIns="0" bIns="0">
            <a:normAutofit/>
          </a:bodyPr>
          <a:lstStyle/>
          <a:p>
            <a:pPr marL="0" lvl="1" indent="457200" algn="l">
              <a:spcBef>
                <a:spcPts val="600"/>
              </a:spcBef>
              <a:buSzTx/>
              <a:buNone/>
              <a:defRPr sz="1800">
                <a:solidFill>
                  <a:srgbClr val="000000"/>
                </a:solidFill>
              </a:defRPr>
            </a:pPr>
            <a:r>
              <a:rPr lang="en-US" sz="2800" dirty="0" smtClean="0">
                <a:solidFill>
                  <a:schemeClr val="tx2">
                    <a:lumMod val="20000"/>
                    <a:lumOff val="80000"/>
                  </a:schemeClr>
                </a:solidFill>
              </a:rPr>
              <a:t>The Americans with Disabilities Act of 1990 (ADA) prohibits discrimination and ensures equal opportunity for persons with disabilities in employment, State and local government services, public accommodations, commercial facilities, and transportation.</a:t>
            </a:r>
          </a:p>
          <a:p>
            <a:pPr marL="0" lvl="1" indent="457200">
              <a:spcBef>
                <a:spcPts val="600"/>
              </a:spcBef>
              <a:buSzTx/>
              <a:buNone/>
              <a:defRPr sz="1800">
                <a:solidFill>
                  <a:srgbClr val="000000"/>
                </a:solidFill>
              </a:defRPr>
            </a:pPr>
            <a:endParaRPr sz="2800" dirty="0">
              <a:solidFill>
                <a:srgbClr val="FFFFFF"/>
              </a:solidFill>
            </a:endParaRPr>
          </a:p>
          <a:p>
            <a:pPr lvl="0">
              <a:defRPr sz="1800">
                <a:solidFill>
                  <a:srgbClr val="000000"/>
                </a:solidFill>
              </a:defRPr>
            </a:pPr>
            <a:r>
              <a:rPr sz="3200" dirty="0">
                <a:solidFill>
                  <a:srgbClr val="FFFFFF"/>
                </a:solidFill>
              </a:rPr>
              <a:t>ADA Standards for design first adopted in 1991</a:t>
            </a:r>
          </a:p>
          <a:p>
            <a:pPr lvl="0">
              <a:defRPr sz="1800">
                <a:solidFill>
                  <a:srgbClr val="000000"/>
                </a:solidFill>
              </a:defRPr>
            </a:pPr>
            <a:r>
              <a:rPr sz="3200" dirty="0">
                <a:solidFill>
                  <a:srgbClr val="FFFFFF"/>
                </a:solidFill>
              </a:rPr>
              <a:t>Most recent revision 2010 </a:t>
            </a:r>
            <a:r>
              <a:rPr sz="3200" dirty="0">
                <a:solidFill>
                  <a:srgbClr val="FFFFFF"/>
                </a:solidFill>
                <a:latin typeface="Wingdings"/>
                <a:ea typeface="Wingdings"/>
                <a:cs typeface="Wingdings"/>
                <a:sym typeface="Wingdings"/>
              </a:rPr>
              <a:t></a:t>
            </a:r>
            <a:r>
              <a:rPr sz="3200" dirty="0">
                <a:solidFill>
                  <a:srgbClr val="FFFFFF"/>
                </a:solidFill>
              </a:rPr>
              <a:t>effective March 2012</a:t>
            </a: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Shape 67"/>
          <p:cNvSpPr>
            <a:spLocks noGrp="1"/>
          </p:cNvSpPr>
          <p:nvPr>
            <p:ph type="title"/>
          </p:nvPr>
        </p:nvSpPr>
        <p:spPr>
          <a:xfrm>
            <a:off x="0" y="304800"/>
            <a:ext cx="9144000" cy="960438"/>
          </a:xfrm>
          <a:prstGeom prst="rect">
            <a:avLst/>
          </a:prstGeom>
        </p:spPr>
        <p:txBody>
          <a:bodyPr lIns="0" tIns="0" rIns="0" bIns="0">
            <a:normAutofit/>
          </a:bodyPr>
          <a:lstStyle/>
          <a:p>
            <a:pPr lvl="0" defTabSz="804672">
              <a:defRPr sz="1800">
                <a:solidFill>
                  <a:srgbClr val="000000"/>
                </a:solidFill>
              </a:defRPr>
            </a:pPr>
            <a:r>
              <a:rPr sz="2816" u="sng" dirty="0">
                <a:solidFill>
                  <a:srgbClr val="FFFFFF"/>
                </a:solidFill>
              </a:rPr>
              <a:t>Florida Accessibility Code for Building Construction</a:t>
            </a:r>
            <a:br>
              <a:rPr sz="2816" u="sng" dirty="0">
                <a:solidFill>
                  <a:srgbClr val="FFFFFF"/>
                </a:solidFill>
              </a:rPr>
            </a:br>
            <a:r>
              <a:rPr sz="2816" u="sng" dirty="0">
                <a:solidFill>
                  <a:srgbClr val="FFFFFF"/>
                </a:solidFill>
              </a:rPr>
              <a:t>(FACBC)</a:t>
            </a:r>
          </a:p>
        </p:txBody>
      </p:sp>
      <p:sp>
        <p:nvSpPr>
          <p:cNvPr id="68" name="Shape 68"/>
          <p:cNvSpPr>
            <a:spLocks noGrp="1"/>
          </p:cNvSpPr>
          <p:nvPr>
            <p:ph type="body" idx="1"/>
          </p:nvPr>
        </p:nvSpPr>
        <p:spPr>
          <a:xfrm>
            <a:off x="224444" y="1446415"/>
            <a:ext cx="8744989" cy="5106785"/>
          </a:xfrm>
          <a:prstGeom prst="rect">
            <a:avLst/>
          </a:prstGeom>
        </p:spPr>
        <p:txBody>
          <a:bodyPr lIns="0" tIns="0" rIns="0" bIns="0">
            <a:normAutofit/>
          </a:bodyPr>
          <a:lstStyle/>
          <a:p>
            <a:pPr marL="300037" lvl="0" indent="-300037">
              <a:spcBef>
                <a:spcPts val="600"/>
              </a:spcBef>
              <a:defRPr sz="1800">
                <a:solidFill>
                  <a:srgbClr val="000000"/>
                </a:solidFill>
              </a:defRPr>
            </a:pPr>
            <a:r>
              <a:rPr lang="en-US" sz="2800" dirty="0" smtClean="0">
                <a:solidFill>
                  <a:schemeClr val="tx2">
                    <a:lumMod val="20000"/>
                    <a:lumOff val="80000"/>
                  </a:schemeClr>
                </a:solidFill>
              </a:rPr>
              <a:t>In 1993 Florida </a:t>
            </a:r>
            <a:r>
              <a:rPr sz="2800" dirty="0" smtClean="0">
                <a:solidFill>
                  <a:schemeClr val="tx2">
                    <a:lumMod val="20000"/>
                    <a:lumOff val="80000"/>
                  </a:schemeClr>
                </a:solidFill>
              </a:rPr>
              <a:t>Legislature </a:t>
            </a:r>
            <a:r>
              <a:rPr lang="en-US" sz="2800" dirty="0" smtClean="0">
                <a:solidFill>
                  <a:schemeClr val="tx2">
                    <a:lumMod val="20000"/>
                    <a:lumOff val="80000"/>
                  </a:schemeClr>
                </a:solidFill>
              </a:rPr>
              <a:t>enacted </a:t>
            </a:r>
            <a:r>
              <a:rPr sz="2800" dirty="0" smtClean="0">
                <a:solidFill>
                  <a:schemeClr val="tx2">
                    <a:lumMod val="20000"/>
                    <a:lumOff val="80000"/>
                  </a:schemeClr>
                </a:solidFill>
              </a:rPr>
              <a:t>the </a:t>
            </a:r>
            <a:r>
              <a:rPr sz="2800" i="1" dirty="0">
                <a:solidFill>
                  <a:schemeClr val="tx2">
                    <a:lumMod val="20000"/>
                    <a:lumOff val="80000"/>
                  </a:schemeClr>
                </a:solidFill>
              </a:rPr>
              <a:t>"Florida </a:t>
            </a:r>
            <a:r>
              <a:rPr sz="2800" i="1" dirty="0">
                <a:solidFill>
                  <a:srgbClr val="FFFFFF"/>
                </a:solidFill>
              </a:rPr>
              <a:t>Americans with Disability Accessibility Implementation Act</a:t>
            </a:r>
            <a:r>
              <a:rPr sz="2800" i="1" dirty="0" smtClean="0">
                <a:solidFill>
                  <a:srgbClr val="FFFFFF"/>
                </a:solidFill>
              </a:rPr>
              <a:t>”</a:t>
            </a:r>
            <a:endParaRPr lang="en-US" sz="2800" dirty="0" smtClean="0">
              <a:solidFill>
                <a:srgbClr val="FFFFFF"/>
              </a:solidFill>
            </a:endParaRPr>
          </a:p>
          <a:p>
            <a:pPr marL="740908" lvl="1" indent="-300037">
              <a:spcBef>
                <a:spcPts val="600"/>
              </a:spcBef>
              <a:defRPr sz="1800">
                <a:solidFill>
                  <a:srgbClr val="000000"/>
                </a:solidFill>
              </a:defRPr>
            </a:pPr>
            <a:r>
              <a:rPr sz="2800" dirty="0" smtClean="0">
                <a:solidFill>
                  <a:srgbClr val="FFFFFF"/>
                </a:solidFill>
              </a:rPr>
              <a:t>Incorporates </a:t>
            </a:r>
            <a:r>
              <a:rPr sz="2800" dirty="0">
                <a:solidFill>
                  <a:srgbClr val="FFFFFF"/>
                </a:solidFill>
              </a:rPr>
              <a:t>ADA requirements into Florida </a:t>
            </a:r>
            <a:r>
              <a:rPr sz="2800" dirty="0" smtClean="0">
                <a:solidFill>
                  <a:srgbClr val="FFFFFF"/>
                </a:solidFill>
              </a:rPr>
              <a:t>law</a:t>
            </a:r>
            <a:endParaRPr lang="en-US" sz="2800" dirty="0" smtClean="0">
              <a:solidFill>
                <a:srgbClr val="FFFFFF"/>
              </a:solidFill>
            </a:endParaRPr>
          </a:p>
          <a:p>
            <a:pPr marL="740908" lvl="1" indent="-300037">
              <a:spcBef>
                <a:spcPts val="600"/>
              </a:spcBef>
              <a:defRPr sz="1800">
                <a:solidFill>
                  <a:srgbClr val="000000"/>
                </a:solidFill>
              </a:defRPr>
            </a:pPr>
            <a:r>
              <a:rPr lang="en-US" sz="2800" dirty="0" smtClean="0">
                <a:solidFill>
                  <a:srgbClr val="FFFFFF"/>
                </a:solidFill>
              </a:rPr>
              <a:t>Maintained existing provisions of Florida law that were considered more </a:t>
            </a:r>
            <a:r>
              <a:rPr sz="2800" dirty="0" smtClean="0">
                <a:solidFill>
                  <a:srgbClr val="FFFFFF"/>
                </a:solidFill>
              </a:rPr>
              <a:t>stringent </a:t>
            </a:r>
            <a:r>
              <a:rPr lang="en-US" sz="2800" dirty="0" smtClean="0">
                <a:solidFill>
                  <a:schemeClr val="tx2">
                    <a:lumMod val="20000"/>
                    <a:lumOff val="80000"/>
                  </a:schemeClr>
                </a:solidFill>
              </a:rPr>
              <a:t>than ADA guidelines</a:t>
            </a:r>
          </a:p>
          <a:p>
            <a:pPr marL="740908" lvl="1" indent="-300037">
              <a:spcBef>
                <a:spcPts val="600"/>
              </a:spcBef>
              <a:defRPr sz="1800">
                <a:solidFill>
                  <a:srgbClr val="000000"/>
                </a:solidFill>
              </a:defRPr>
            </a:pPr>
            <a:r>
              <a:rPr sz="2800" dirty="0" smtClean="0">
                <a:solidFill>
                  <a:srgbClr val="FFFFFF"/>
                </a:solidFill>
              </a:rPr>
              <a:t>Integrated</a:t>
            </a:r>
            <a:r>
              <a:rPr lang="en-US" sz="2800" dirty="0" smtClean="0">
                <a:solidFill>
                  <a:srgbClr val="FFFFFF"/>
                </a:solidFill>
              </a:rPr>
              <a:t> accessibility requirements</a:t>
            </a:r>
            <a:r>
              <a:rPr sz="2800" dirty="0" smtClean="0">
                <a:solidFill>
                  <a:srgbClr val="FFFFFF"/>
                </a:solidFill>
              </a:rPr>
              <a:t> </a:t>
            </a:r>
            <a:r>
              <a:rPr sz="2800" dirty="0">
                <a:solidFill>
                  <a:srgbClr val="FFFFFF"/>
                </a:solidFill>
              </a:rPr>
              <a:t>into the Florida Building Code</a:t>
            </a:r>
          </a:p>
          <a:p>
            <a:pPr marL="300037" lvl="0" indent="-300037">
              <a:spcBef>
                <a:spcPts val="600"/>
              </a:spcBef>
              <a:defRPr sz="1800">
                <a:solidFill>
                  <a:srgbClr val="000000"/>
                </a:solidFill>
              </a:defRPr>
            </a:pPr>
            <a:r>
              <a:rPr sz="2800" dirty="0">
                <a:solidFill>
                  <a:srgbClr val="FFFFFF"/>
                </a:solidFill>
              </a:rPr>
              <a:t>Most recent revision was in </a:t>
            </a:r>
            <a:r>
              <a:rPr sz="2800" dirty="0" smtClean="0">
                <a:solidFill>
                  <a:srgbClr val="FFFFFF"/>
                </a:solidFill>
              </a:rPr>
              <a:t>2012</a:t>
            </a:r>
            <a:endParaRPr lang="en-US" sz="2800" dirty="0" smtClean="0">
              <a:solidFill>
                <a:srgbClr val="FFFFFF"/>
              </a:solidFill>
            </a:endParaRPr>
          </a:p>
          <a:p>
            <a:pPr marL="740908" lvl="1" indent="-300037">
              <a:spcBef>
                <a:spcPts val="600"/>
              </a:spcBef>
              <a:defRPr sz="1800">
                <a:solidFill>
                  <a:srgbClr val="000000"/>
                </a:solidFill>
              </a:defRPr>
            </a:pPr>
            <a:r>
              <a:rPr lang="en-US" sz="2800" dirty="0" smtClean="0">
                <a:solidFill>
                  <a:schemeClr val="tx2">
                    <a:lumMod val="20000"/>
                    <a:lumOff val="80000"/>
                  </a:schemeClr>
                </a:solidFill>
              </a:rPr>
              <a:t>Made to be consistent with updated 2010 ADA Standards</a:t>
            </a:r>
            <a:endParaRPr sz="2800" dirty="0">
              <a:solidFill>
                <a:schemeClr val="tx2">
                  <a:lumMod val="20000"/>
                  <a:lumOff val="80000"/>
                </a:schemeClr>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Shape 70"/>
          <p:cNvSpPr>
            <a:spLocks noGrp="1"/>
          </p:cNvSpPr>
          <p:nvPr>
            <p:ph type="title"/>
          </p:nvPr>
        </p:nvSpPr>
        <p:spPr>
          <a:xfrm>
            <a:off x="0" y="304800"/>
            <a:ext cx="9144000" cy="960438"/>
          </a:xfrm>
          <a:prstGeom prst="rect">
            <a:avLst/>
          </a:prstGeom>
        </p:spPr>
        <p:txBody>
          <a:bodyPr lIns="0" tIns="0" rIns="0" bIns="0">
            <a:normAutofit/>
          </a:bodyPr>
          <a:lstStyle/>
          <a:p>
            <a:pPr lvl="0">
              <a:defRPr sz="1800">
                <a:solidFill>
                  <a:srgbClr val="000000"/>
                </a:solidFill>
              </a:defRPr>
            </a:pPr>
            <a:r>
              <a:rPr sz="4400" u="sng" dirty="0">
                <a:solidFill>
                  <a:srgbClr val="FFFFFF"/>
                </a:solidFill>
              </a:rPr>
              <a:t>Florida Population Statistics</a:t>
            </a:r>
          </a:p>
        </p:txBody>
      </p:sp>
      <p:sp>
        <p:nvSpPr>
          <p:cNvPr id="71" name="Shape 71"/>
          <p:cNvSpPr>
            <a:spLocks noGrp="1"/>
          </p:cNvSpPr>
          <p:nvPr>
            <p:ph type="body" idx="1"/>
          </p:nvPr>
        </p:nvSpPr>
        <p:spPr>
          <a:xfrm>
            <a:off x="249382" y="1265238"/>
            <a:ext cx="8761614" cy="4754562"/>
          </a:xfrm>
          <a:prstGeom prst="rect">
            <a:avLst/>
          </a:prstGeom>
        </p:spPr>
        <p:txBody>
          <a:bodyPr lIns="0" tIns="0" rIns="0" bIns="0">
            <a:normAutofit/>
          </a:bodyPr>
          <a:lstStyle/>
          <a:p>
            <a:pPr lvl="0">
              <a:defRPr sz="1800">
                <a:solidFill>
                  <a:srgbClr val="000000"/>
                </a:solidFill>
              </a:defRPr>
            </a:pPr>
            <a:r>
              <a:rPr sz="2800" dirty="0">
                <a:solidFill>
                  <a:srgbClr val="FFFFFF"/>
                </a:solidFill>
              </a:rPr>
              <a:t>As of 2012: 19 million people </a:t>
            </a:r>
            <a:r>
              <a:rPr lang="en-US" sz="2800" dirty="0" smtClean="0">
                <a:solidFill>
                  <a:srgbClr val="FFFFFF"/>
                </a:solidFill>
              </a:rPr>
              <a:t>reside in Florida</a:t>
            </a:r>
            <a:endParaRPr sz="2800" dirty="0">
              <a:solidFill>
                <a:srgbClr val="FFFFFF"/>
              </a:solidFill>
            </a:endParaRPr>
          </a:p>
          <a:p>
            <a:pPr marL="742950" lvl="1" indent="-285750">
              <a:spcBef>
                <a:spcPts val="600"/>
              </a:spcBef>
              <a:defRPr sz="1800">
                <a:solidFill>
                  <a:srgbClr val="000000"/>
                </a:solidFill>
              </a:defRPr>
            </a:pPr>
            <a:r>
              <a:rPr sz="2800" dirty="0">
                <a:solidFill>
                  <a:srgbClr val="FFFFFF"/>
                </a:solidFill>
              </a:rPr>
              <a:t>13% are disabled; (ranked #19 of 51): 2.45 million</a:t>
            </a:r>
          </a:p>
          <a:p>
            <a:pPr marL="742950" lvl="1" indent="-285750">
              <a:spcBef>
                <a:spcPts val="600"/>
              </a:spcBef>
              <a:defRPr sz="1800">
                <a:solidFill>
                  <a:srgbClr val="000000"/>
                </a:solidFill>
              </a:defRPr>
            </a:pPr>
            <a:r>
              <a:rPr sz="2800" dirty="0">
                <a:solidFill>
                  <a:srgbClr val="FFFFFF"/>
                </a:solidFill>
              </a:rPr>
              <a:t>18% are age 65 or older; (ranked #1of 51): 3.5 </a:t>
            </a:r>
            <a:r>
              <a:rPr sz="2800" dirty="0" smtClean="0">
                <a:solidFill>
                  <a:srgbClr val="FFFFFF"/>
                </a:solidFill>
              </a:rPr>
              <a:t>million</a:t>
            </a:r>
            <a:endParaRPr sz="2800" dirty="0">
              <a:solidFill>
                <a:srgbClr val="FFFFFF"/>
              </a:solidFill>
            </a:endParaRPr>
          </a:p>
          <a:p>
            <a:pPr marL="342900" lvl="0" indent="-342900">
              <a:defRPr sz="1800">
                <a:solidFill>
                  <a:srgbClr val="000000"/>
                </a:solidFill>
              </a:defRPr>
            </a:pPr>
            <a:endParaRPr lang="en-US" sz="2800" dirty="0" smtClean="0">
              <a:solidFill>
                <a:srgbClr val="FFFFFF"/>
              </a:solidFill>
            </a:endParaRPr>
          </a:p>
          <a:p>
            <a:pPr marL="342900" lvl="0" indent="-342900">
              <a:defRPr sz="1800">
                <a:solidFill>
                  <a:srgbClr val="000000"/>
                </a:solidFill>
              </a:defRPr>
            </a:pPr>
            <a:r>
              <a:rPr sz="2800" dirty="0" smtClean="0">
                <a:solidFill>
                  <a:srgbClr val="FFFFFF"/>
                </a:solidFill>
              </a:rPr>
              <a:t>U.S</a:t>
            </a:r>
            <a:r>
              <a:rPr sz="2800" dirty="0">
                <a:solidFill>
                  <a:srgbClr val="FFFFFF"/>
                </a:solidFill>
              </a:rPr>
              <a:t>. population age 65 and older will double by 2050 </a:t>
            </a:r>
          </a:p>
          <a:p>
            <a:pPr lvl="0">
              <a:defRPr sz="1800">
                <a:solidFill>
                  <a:srgbClr val="000000"/>
                </a:solidFill>
              </a:defRPr>
            </a:pPr>
            <a:endParaRPr lang="en-US" sz="2800" dirty="0" smtClean="0">
              <a:solidFill>
                <a:srgbClr val="FFFFFF"/>
              </a:solidFill>
            </a:endParaRPr>
          </a:p>
          <a:p>
            <a:pPr lvl="0">
              <a:defRPr sz="1800">
                <a:solidFill>
                  <a:srgbClr val="000000"/>
                </a:solidFill>
              </a:defRPr>
            </a:pPr>
            <a:r>
              <a:rPr lang="en-US" sz="2800" dirty="0" smtClean="0">
                <a:solidFill>
                  <a:srgbClr val="FFFFFF"/>
                </a:solidFill>
              </a:rPr>
              <a:t>In 2013 </a:t>
            </a:r>
            <a:r>
              <a:rPr sz="2800" dirty="0" smtClean="0">
                <a:solidFill>
                  <a:srgbClr val="FFFFFF"/>
                </a:solidFill>
              </a:rPr>
              <a:t>Florida receive</a:t>
            </a:r>
            <a:r>
              <a:rPr lang="en-US" sz="2800" dirty="0" smtClean="0">
                <a:solidFill>
                  <a:srgbClr val="FFFFFF"/>
                </a:solidFill>
              </a:rPr>
              <a:t>d</a:t>
            </a:r>
            <a:r>
              <a:rPr sz="2800" dirty="0" smtClean="0">
                <a:solidFill>
                  <a:srgbClr val="FFFFFF"/>
                </a:solidFill>
              </a:rPr>
              <a:t> </a:t>
            </a:r>
            <a:r>
              <a:rPr sz="2800" dirty="0">
                <a:solidFill>
                  <a:srgbClr val="FFFFFF"/>
                </a:solidFill>
              </a:rPr>
              <a:t>over 90 million </a:t>
            </a:r>
            <a:r>
              <a:rPr sz="2800" dirty="0" smtClean="0">
                <a:solidFill>
                  <a:srgbClr val="FFFFFF"/>
                </a:solidFill>
              </a:rPr>
              <a:t>visitors</a:t>
            </a:r>
            <a:endParaRPr lang="en-US" sz="2800" dirty="0" smtClean="0">
              <a:solidFill>
                <a:srgbClr val="FFFFFF"/>
              </a:solidFill>
            </a:endParaRPr>
          </a:p>
          <a:p>
            <a:pPr lvl="1">
              <a:defRPr sz="1800">
                <a:solidFill>
                  <a:srgbClr val="000000"/>
                </a:solidFill>
              </a:defRPr>
            </a:pPr>
            <a:r>
              <a:rPr lang="en-US" sz="2800" dirty="0" smtClean="0">
                <a:solidFill>
                  <a:schemeClr val="tx2">
                    <a:lumMod val="20000"/>
                    <a:lumOff val="80000"/>
                  </a:schemeClr>
                </a:solidFill>
              </a:rPr>
              <a:t>17% of the total state revenue from tourism industry</a:t>
            </a:r>
          </a:p>
          <a:p>
            <a:pPr lvl="1">
              <a:defRPr sz="1800">
                <a:solidFill>
                  <a:srgbClr val="000000"/>
                </a:solidFill>
              </a:defRPr>
            </a:pPr>
            <a:endParaRPr lang="en-US" sz="2800" dirty="0" smtClean="0">
              <a:solidFill>
                <a:schemeClr val="tx2">
                  <a:lumMod val="20000"/>
                  <a:lumOff val="80000"/>
                </a:schemeClr>
              </a:solidFill>
            </a:endParaRPr>
          </a:p>
          <a:p>
            <a:pPr>
              <a:buNone/>
              <a:defRPr sz="1800">
                <a:solidFill>
                  <a:srgbClr val="000000"/>
                </a:solidFill>
              </a:defRPr>
            </a:pPr>
            <a:endParaRPr sz="2800" dirty="0">
              <a:solidFill>
                <a:schemeClr val="tx2">
                  <a:lumMod val="20000"/>
                  <a:lumOff val="80000"/>
                </a:schemeClr>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175557" y="1797799"/>
            <a:ext cx="7005429" cy="3588847"/>
          </a:xfrm>
          <a:prstGeom prst="rect">
            <a:avLst/>
          </a:prstGeom>
          <a:noFill/>
          <a:ln w="9525">
            <a:noFill/>
            <a:miter lim="800000"/>
            <a:headEnd/>
            <a:tailEnd/>
          </a:ln>
        </p:spPr>
      </p:pic>
      <p:sp>
        <p:nvSpPr>
          <p:cNvPr id="5" name="Shape 70"/>
          <p:cNvSpPr>
            <a:spLocks noGrp="1"/>
          </p:cNvSpPr>
          <p:nvPr>
            <p:ph type="title"/>
          </p:nvPr>
        </p:nvSpPr>
        <p:spPr>
          <a:xfrm>
            <a:off x="0" y="304800"/>
            <a:ext cx="9144000" cy="960438"/>
          </a:xfrm>
          <a:prstGeom prst="rect">
            <a:avLst/>
          </a:prstGeom>
        </p:spPr>
        <p:txBody>
          <a:bodyPr lIns="0" tIns="0" rIns="0" bIns="0">
            <a:normAutofit/>
          </a:bodyPr>
          <a:lstStyle/>
          <a:p>
            <a:pPr lvl="0">
              <a:defRPr sz="1800">
                <a:solidFill>
                  <a:srgbClr val="000000"/>
                </a:solidFill>
              </a:defRPr>
            </a:pPr>
            <a:r>
              <a:rPr sz="4400" u="sng" dirty="0">
                <a:solidFill>
                  <a:srgbClr val="FFFFFF"/>
                </a:solidFill>
              </a:rPr>
              <a:t>Florida Population </a:t>
            </a:r>
            <a:r>
              <a:rPr sz="4400" u="sng" dirty="0" smtClean="0">
                <a:solidFill>
                  <a:srgbClr val="FFFFFF"/>
                </a:solidFill>
              </a:rPr>
              <a:t>Statistics</a:t>
            </a:r>
            <a:r>
              <a:rPr lang="en-US" sz="4400" u="sng" dirty="0" smtClean="0">
                <a:solidFill>
                  <a:srgbClr val="FFFFFF"/>
                </a:solidFill>
              </a:rPr>
              <a:t> cont’d</a:t>
            </a:r>
            <a:endParaRPr sz="4400" u="sng" dirty="0">
              <a:solidFill>
                <a:srgbClr val="FFFFFF"/>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a:spLocks noGrp="1"/>
          </p:cNvSpPr>
          <p:nvPr>
            <p:ph type="title"/>
          </p:nvPr>
        </p:nvSpPr>
        <p:spPr>
          <a:xfrm>
            <a:off x="0" y="304800"/>
            <a:ext cx="9144000" cy="685800"/>
          </a:xfrm>
          <a:prstGeom prst="rect">
            <a:avLst/>
          </a:prstGeom>
        </p:spPr>
        <p:txBody>
          <a:bodyPr lIns="0" tIns="0" rIns="0" bIns="0">
            <a:normAutofit/>
          </a:bodyPr>
          <a:lstStyle>
            <a:lvl1pPr defTabSz="841247">
              <a:defRPr sz="3680"/>
            </a:lvl1pPr>
          </a:lstStyle>
          <a:p>
            <a:pPr lvl="0">
              <a:defRPr sz="1800">
                <a:solidFill>
                  <a:srgbClr val="000000"/>
                </a:solidFill>
              </a:defRPr>
            </a:pPr>
            <a:r>
              <a:rPr sz="3680" u="sng" dirty="0">
                <a:solidFill>
                  <a:srgbClr val="FFFFFF"/>
                </a:solidFill>
              </a:rPr>
              <a:t>Breakdown of Florida’s Disabled Population</a:t>
            </a:r>
          </a:p>
        </p:txBody>
      </p:sp>
      <p:graphicFrame>
        <p:nvGraphicFramePr>
          <p:cNvPr id="74" name="Table 74"/>
          <p:cNvGraphicFramePr/>
          <p:nvPr/>
        </p:nvGraphicFramePr>
        <p:xfrm>
          <a:off x="218852" y="1219200"/>
          <a:ext cx="8701683" cy="3961749"/>
        </p:xfrm>
        <a:graphic>
          <a:graphicData uri="http://schemas.openxmlformats.org/drawingml/2006/table">
            <a:tbl>
              <a:tblPr firstRow="1" firstCol="1" bandRow="1">
                <a:tableStyleId>{4C3C2611-4C71-4FC5-86AE-919BDF0F9419}</a:tableStyleId>
              </a:tblPr>
              <a:tblGrid>
                <a:gridCol w="2295747"/>
                <a:gridCol w="1438053"/>
                <a:gridCol w="1271786"/>
                <a:gridCol w="3696097"/>
              </a:tblGrid>
              <a:tr h="711014">
                <a:tc>
                  <a:txBody>
                    <a:bodyPr/>
                    <a:lstStyle/>
                    <a:p>
                      <a:pPr lvl="0" algn="ctr">
                        <a:defRPr sz="1800" b="0" i="0">
                          <a:solidFill>
                            <a:srgbClr val="000000"/>
                          </a:solidFill>
                        </a:defRPr>
                      </a:pPr>
                      <a:r>
                        <a:rPr sz="1500" b="1">
                          <a:solidFill>
                            <a:srgbClr val="FFFFFF"/>
                          </a:solidFill>
                        </a:rPr>
                        <a:t>Type of Disability</a:t>
                      </a:r>
                    </a:p>
                  </a:txBody>
                  <a:tcPr marL="0" marR="0" marT="0" marB="0" anchor="ctr" horzOverflow="overflow">
                    <a:lnL w="12700">
                      <a:miter lim="400000"/>
                    </a:lnL>
                    <a:lnR w="12700">
                      <a:miter lim="400000"/>
                    </a:lnR>
                    <a:lnT w="12700">
                      <a:miter lim="400000"/>
                    </a:lnT>
                  </a:tcPr>
                </a:tc>
                <a:tc>
                  <a:txBody>
                    <a:bodyPr/>
                    <a:lstStyle/>
                    <a:p>
                      <a:pPr lvl="0" algn="ctr">
                        <a:defRPr sz="1800" b="0" i="0">
                          <a:solidFill>
                            <a:srgbClr val="000000"/>
                          </a:solidFill>
                        </a:defRPr>
                      </a:pPr>
                      <a:r>
                        <a:rPr sz="1500" b="1">
                          <a:solidFill>
                            <a:srgbClr val="FFFFFF"/>
                          </a:solidFill>
                        </a:rPr>
                        <a:t>Population </a:t>
                      </a:r>
                    </a:p>
                    <a:p>
                      <a:pPr lvl="0" algn="ctr">
                        <a:defRPr sz="1800" b="0" i="0">
                          <a:solidFill>
                            <a:srgbClr val="000000"/>
                          </a:solidFill>
                        </a:defRPr>
                      </a:pPr>
                      <a:r>
                        <a:rPr sz="1500" b="1">
                          <a:solidFill>
                            <a:srgbClr val="FFFFFF"/>
                          </a:solidFill>
                        </a:rPr>
                        <a:t>5 yrs and older</a:t>
                      </a:r>
                    </a:p>
                  </a:txBody>
                  <a:tcPr marL="0" marR="0" marT="0" marB="0" anchor="ctr" horzOverflow="overflow">
                    <a:lnL w="12700">
                      <a:miter lim="400000"/>
                    </a:lnL>
                    <a:lnR w="12700">
                      <a:miter lim="400000"/>
                    </a:lnR>
                    <a:lnT w="12700">
                      <a:miter lim="400000"/>
                    </a:lnT>
                  </a:tcPr>
                </a:tc>
                <a:tc>
                  <a:txBody>
                    <a:bodyPr/>
                    <a:lstStyle/>
                    <a:p>
                      <a:pPr lvl="0" algn="ctr">
                        <a:defRPr sz="1800" b="0" i="0">
                          <a:solidFill>
                            <a:srgbClr val="000000"/>
                          </a:solidFill>
                        </a:defRPr>
                      </a:pPr>
                      <a:r>
                        <a:rPr sz="1500" b="1">
                          <a:solidFill>
                            <a:srgbClr val="FFFFFF"/>
                          </a:solidFill>
                        </a:rPr>
                        <a:t>Percentage of Total Disability</a:t>
                      </a:r>
                    </a:p>
                  </a:txBody>
                  <a:tcPr marL="0" marR="0" marT="0" marB="0" anchor="ctr" horzOverflow="overflow">
                    <a:lnL w="12700">
                      <a:miter lim="400000"/>
                    </a:lnL>
                    <a:lnR w="12700">
                      <a:miter lim="400000"/>
                    </a:lnR>
                    <a:lnT w="12700">
                      <a:miter lim="400000"/>
                    </a:lnT>
                  </a:tcPr>
                </a:tc>
                <a:tc>
                  <a:txBody>
                    <a:bodyPr/>
                    <a:lstStyle/>
                    <a:p>
                      <a:pPr lvl="0" algn="ctr">
                        <a:defRPr sz="1800" b="0" i="0">
                          <a:solidFill>
                            <a:srgbClr val="000000"/>
                          </a:solidFill>
                        </a:defRPr>
                      </a:pPr>
                      <a:r>
                        <a:rPr sz="1500">
                          <a:solidFill>
                            <a:srgbClr val="FFFFFF"/>
                          </a:solidFill>
                          <a:latin typeface="Arial Bold"/>
                          <a:ea typeface="Arial Bold"/>
                          <a:cs typeface="Arial Bold"/>
                          <a:sym typeface="Arial Bold"/>
                        </a:rPr>
                        <a:t>Definition</a:t>
                      </a:r>
                    </a:p>
                  </a:txBody>
                  <a:tcPr marL="0" marR="0" marT="0" marB="0" anchor="ctr" horzOverflow="overflow">
                    <a:lnL w="12700">
                      <a:miter lim="400000"/>
                    </a:lnL>
                    <a:lnR w="12700">
                      <a:miter lim="400000"/>
                    </a:lnR>
                    <a:lnT w="12700">
                      <a:miter lim="400000"/>
                    </a:lnT>
                  </a:tcPr>
                </a:tc>
              </a:tr>
              <a:tr h="381542">
                <a:tc>
                  <a:txBody>
                    <a:bodyPr/>
                    <a:lstStyle/>
                    <a:p>
                      <a:pPr lvl="0" algn="l">
                        <a:defRPr sz="1800" b="0" i="0">
                          <a:solidFill>
                            <a:srgbClr val="000000"/>
                          </a:solidFill>
                        </a:defRPr>
                      </a:pPr>
                      <a:r>
                        <a:rPr sz="1500" b="1" i="1">
                          <a:solidFill>
                            <a:srgbClr val="FFFFFF"/>
                          </a:solidFill>
                        </a:rPr>
                        <a:t>Hearing Difficulty</a:t>
                      </a:r>
                    </a:p>
                  </a:txBody>
                  <a:tcPr marL="0" marR="0" marT="0" marB="0" anchor="ctr" horzOverflow="overflow">
                    <a:lnL w="12700">
                      <a:miter lim="400000"/>
                    </a:lnL>
                    <a:lnR w="12700">
                      <a:miter lim="400000"/>
                    </a:lnR>
                    <a:lnB w="12700">
                      <a:miter lim="400000"/>
                    </a:lnB>
                  </a:tcPr>
                </a:tc>
                <a:tc>
                  <a:txBody>
                    <a:bodyPr/>
                    <a:lstStyle/>
                    <a:p>
                      <a:pPr lvl="0" algn="ctr">
                        <a:defRPr sz="1800" b="0" i="0"/>
                      </a:pPr>
                      <a:r>
                        <a:rPr sz="1500" b="1" i="1"/>
                        <a:t>700,000</a:t>
                      </a:r>
                    </a:p>
                  </a:txBody>
                  <a:tcPr marL="0" marR="0" marT="0" marB="0" anchor="ctr" horzOverflow="overflow">
                    <a:lnL w="12700">
                      <a:miter lim="400000"/>
                    </a:lnL>
                    <a:lnR w="12700">
                      <a:miter lim="400000"/>
                    </a:lnR>
                    <a:lnB w="12700">
                      <a:miter lim="400000"/>
                    </a:lnB>
                  </a:tcPr>
                </a:tc>
                <a:tc>
                  <a:txBody>
                    <a:bodyPr/>
                    <a:lstStyle/>
                    <a:p>
                      <a:pPr lvl="0" algn="ctr">
                        <a:defRPr sz="1800" b="0" i="0"/>
                      </a:pPr>
                      <a:r>
                        <a:rPr sz="1500" b="1" i="1"/>
                        <a:t>28.5%</a:t>
                      </a:r>
                    </a:p>
                  </a:txBody>
                  <a:tcPr marL="0" marR="0" marT="0" marB="0" anchor="ctr" horzOverflow="overflow">
                    <a:lnL w="12700">
                      <a:miter lim="400000"/>
                    </a:lnL>
                    <a:lnR w="12700">
                      <a:miter lim="400000"/>
                    </a:lnR>
                    <a:lnB w="12700">
                      <a:miter lim="400000"/>
                    </a:lnB>
                  </a:tcPr>
                </a:tc>
                <a:tc>
                  <a:txBody>
                    <a:bodyPr/>
                    <a:lstStyle/>
                    <a:p>
                      <a:pPr lvl="0" algn="l">
                        <a:defRPr sz="1800" b="0" i="0"/>
                      </a:pPr>
                      <a:r>
                        <a:rPr sz="1500" b="1" i="1"/>
                        <a:t>Deaf or serious difficulty hearing</a:t>
                      </a:r>
                    </a:p>
                  </a:txBody>
                  <a:tcPr marL="0" marR="0" marT="0" marB="0" anchor="ctr" horzOverflow="overflow">
                    <a:lnL w="12700">
                      <a:miter lim="400000"/>
                    </a:lnL>
                    <a:lnR w="12700">
                      <a:miter lim="400000"/>
                    </a:lnR>
                    <a:lnB w="12700">
                      <a:miter lim="400000"/>
                    </a:lnB>
                  </a:tcPr>
                </a:tc>
              </a:tr>
              <a:tr h="381542">
                <a:tc>
                  <a:txBody>
                    <a:bodyPr/>
                    <a:lstStyle/>
                    <a:p>
                      <a:pPr lvl="0" algn="l">
                        <a:defRPr sz="1800" b="0" i="0">
                          <a:solidFill>
                            <a:srgbClr val="000000"/>
                          </a:solidFill>
                        </a:defRPr>
                      </a:pPr>
                      <a:r>
                        <a:rPr sz="1500" b="1" i="1">
                          <a:solidFill>
                            <a:srgbClr val="FFFFFF"/>
                          </a:solidFill>
                        </a:rPr>
                        <a:t>Vision Difficulty</a:t>
                      </a:r>
                    </a:p>
                  </a:txBody>
                  <a:tcPr marL="0" marR="0" marT="0" marB="0" anchor="ctr" horzOverflow="overflow">
                    <a:lnL w="12700">
                      <a:miter lim="400000"/>
                    </a:lnL>
                    <a:lnR w="12700">
                      <a:miter lim="400000"/>
                    </a:lnR>
                    <a:lnT w="12700">
                      <a:miter lim="400000"/>
                    </a:lnT>
                    <a:lnB w="12700">
                      <a:miter lim="400000"/>
                    </a:lnB>
                  </a:tcPr>
                </a:tc>
                <a:tc>
                  <a:txBody>
                    <a:bodyPr/>
                    <a:lstStyle/>
                    <a:p>
                      <a:pPr lvl="0" algn="ctr">
                        <a:defRPr sz="1800" b="0" i="0"/>
                      </a:pPr>
                      <a:r>
                        <a:rPr sz="1500" b="1" i="1"/>
                        <a:t>432,000</a:t>
                      </a:r>
                    </a:p>
                  </a:txBody>
                  <a:tcPr marL="0" marR="0" marT="0" marB="0" anchor="ctr" horzOverflow="overflow">
                    <a:lnL w="12700">
                      <a:miter lim="400000"/>
                    </a:lnL>
                    <a:lnR w="12700">
                      <a:miter lim="400000"/>
                    </a:lnR>
                    <a:lnT w="12700">
                      <a:miter lim="400000"/>
                    </a:lnT>
                    <a:lnB w="12700">
                      <a:miter lim="400000"/>
                    </a:lnB>
                  </a:tcPr>
                </a:tc>
                <a:tc>
                  <a:txBody>
                    <a:bodyPr/>
                    <a:lstStyle/>
                    <a:p>
                      <a:pPr lvl="0" algn="ctr">
                        <a:defRPr sz="1800" b="0" i="0"/>
                      </a:pPr>
                      <a:r>
                        <a:rPr sz="1500" b="1" i="1"/>
                        <a:t>17.6%</a:t>
                      </a:r>
                    </a:p>
                  </a:txBody>
                  <a:tcPr marL="0" marR="0" marT="0" marB="0" anchor="ctr" horzOverflow="overflow">
                    <a:lnL w="12700">
                      <a:miter lim="400000"/>
                    </a:lnL>
                    <a:lnR w="12700">
                      <a:miter lim="400000"/>
                    </a:lnR>
                    <a:lnT w="12700">
                      <a:miter lim="400000"/>
                    </a:lnT>
                    <a:lnB w="12700">
                      <a:miter lim="400000"/>
                    </a:lnB>
                  </a:tcPr>
                </a:tc>
                <a:tc>
                  <a:txBody>
                    <a:bodyPr/>
                    <a:lstStyle/>
                    <a:p>
                      <a:pPr lvl="0" algn="l">
                        <a:defRPr sz="1800" b="0" i="0"/>
                      </a:pPr>
                      <a:r>
                        <a:rPr sz="1500" b="1" i="1"/>
                        <a:t>Blind or having serious difficulty seeing</a:t>
                      </a:r>
                    </a:p>
                  </a:txBody>
                  <a:tcPr marL="0" marR="0" marT="0" marB="0" anchor="ctr" horzOverflow="overflow">
                    <a:lnL w="12700">
                      <a:miter lim="400000"/>
                    </a:lnL>
                    <a:lnR w="12700">
                      <a:miter lim="400000"/>
                    </a:lnR>
                    <a:lnT w="12700">
                      <a:miter lim="400000"/>
                    </a:lnT>
                    <a:lnB w="12700">
                      <a:miter lim="400000"/>
                    </a:lnB>
                  </a:tcPr>
                </a:tc>
              </a:tr>
              <a:tr h="685877">
                <a:tc>
                  <a:txBody>
                    <a:bodyPr/>
                    <a:lstStyle/>
                    <a:p>
                      <a:pPr lvl="0" algn="l">
                        <a:defRPr sz="1800" b="0" i="0">
                          <a:solidFill>
                            <a:srgbClr val="000000"/>
                          </a:solidFill>
                        </a:defRPr>
                      </a:pPr>
                      <a:r>
                        <a:rPr sz="1500" b="1" i="1">
                          <a:solidFill>
                            <a:srgbClr val="FFFFFF"/>
                          </a:solidFill>
                        </a:rPr>
                        <a:t>Cognitive Difficulty</a:t>
                      </a:r>
                    </a:p>
                  </a:txBody>
                  <a:tcPr marL="0" marR="0" marT="0" marB="0" anchor="ctr" horzOverflow="overflow">
                    <a:lnL w="12700">
                      <a:miter lim="400000"/>
                    </a:lnL>
                    <a:lnR w="12700">
                      <a:miter lim="400000"/>
                    </a:lnR>
                    <a:lnT w="12700">
                      <a:miter lim="400000"/>
                    </a:lnT>
                    <a:lnB w="12700">
                      <a:miter lim="400000"/>
                    </a:lnB>
                  </a:tcPr>
                </a:tc>
                <a:tc>
                  <a:txBody>
                    <a:bodyPr/>
                    <a:lstStyle/>
                    <a:p>
                      <a:pPr lvl="0" algn="ctr">
                        <a:defRPr sz="1800" b="0" i="0"/>
                      </a:pPr>
                      <a:r>
                        <a:rPr sz="1500" b="1" i="1"/>
                        <a:t>920,000</a:t>
                      </a:r>
                    </a:p>
                  </a:txBody>
                  <a:tcPr marL="0" marR="0" marT="0" marB="0" anchor="ctr" horzOverflow="overflow">
                    <a:lnL w="12700">
                      <a:miter lim="400000"/>
                    </a:lnL>
                    <a:lnR w="12700">
                      <a:miter lim="400000"/>
                    </a:lnR>
                    <a:lnT w="12700">
                      <a:miter lim="400000"/>
                    </a:lnT>
                    <a:lnB w="12700">
                      <a:miter lim="400000"/>
                    </a:lnB>
                  </a:tcPr>
                </a:tc>
                <a:tc>
                  <a:txBody>
                    <a:bodyPr/>
                    <a:lstStyle/>
                    <a:p>
                      <a:pPr lvl="0" algn="ctr">
                        <a:defRPr sz="1800" b="0" i="0"/>
                      </a:pPr>
                      <a:r>
                        <a:rPr sz="1500" b="1" i="1"/>
                        <a:t>37.5%</a:t>
                      </a:r>
                    </a:p>
                  </a:txBody>
                  <a:tcPr marL="0" marR="0" marT="0" marB="0" anchor="ctr" horzOverflow="overflow">
                    <a:lnL w="12700">
                      <a:miter lim="400000"/>
                    </a:lnL>
                    <a:lnR w="12700">
                      <a:miter lim="400000"/>
                    </a:lnR>
                    <a:lnT w="12700">
                      <a:miter lim="400000"/>
                    </a:lnT>
                    <a:lnB w="12700">
                      <a:miter lim="400000"/>
                    </a:lnB>
                  </a:tcPr>
                </a:tc>
                <a:tc>
                  <a:txBody>
                    <a:bodyPr/>
                    <a:lstStyle/>
                    <a:p>
                      <a:pPr lvl="0" algn="l">
                        <a:defRPr sz="1800" b="0" i="0"/>
                      </a:pPr>
                      <a:r>
                        <a:rPr sz="1500" b="1" i="1"/>
                        <a:t>Remembering, concentrating, or making decisions because of a physical, mental, or emotional problem</a:t>
                      </a:r>
                    </a:p>
                  </a:txBody>
                  <a:tcPr marL="0" marR="0" marT="0" marB="0" anchor="ctr" horzOverflow="overflow">
                    <a:lnL w="12700">
                      <a:miter lim="400000"/>
                    </a:lnL>
                    <a:lnR w="12700">
                      <a:miter lim="400000"/>
                    </a:lnR>
                    <a:lnT w="12700">
                      <a:miter lim="400000"/>
                    </a:lnT>
                    <a:lnB w="12700">
                      <a:miter lim="400000"/>
                    </a:lnB>
                  </a:tcPr>
                </a:tc>
              </a:tr>
              <a:tr h="381542">
                <a:tc>
                  <a:txBody>
                    <a:bodyPr/>
                    <a:lstStyle/>
                    <a:p>
                      <a:pPr lvl="0" algn="l">
                        <a:defRPr sz="1800" b="0" i="0">
                          <a:solidFill>
                            <a:srgbClr val="000000"/>
                          </a:solidFill>
                        </a:defRPr>
                      </a:pPr>
                      <a:r>
                        <a:rPr sz="1500" b="1" i="1">
                          <a:solidFill>
                            <a:srgbClr val="FFFFFF"/>
                          </a:solidFill>
                        </a:rPr>
                        <a:t>Ambulatory Difficulty</a:t>
                      </a:r>
                    </a:p>
                  </a:txBody>
                  <a:tcPr marL="0" marR="0" marT="0" marB="0" anchor="ctr" horzOverflow="overflow">
                    <a:lnL w="12700">
                      <a:miter lim="400000"/>
                    </a:lnL>
                    <a:lnR w="12700">
                      <a:miter lim="400000"/>
                    </a:lnR>
                    <a:lnT w="12700">
                      <a:miter lim="400000"/>
                    </a:lnT>
                    <a:lnB w="12700">
                      <a:miter lim="400000"/>
                    </a:lnB>
                  </a:tcPr>
                </a:tc>
                <a:tc>
                  <a:txBody>
                    <a:bodyPr/>
                    <a:lstStyle/>
                    <a:p>
                      <a:pPr lvl="0" algn="ctr">
                        <a:defRPr sz="1800" b="0" i="0"/>
                      </a:pPr>
                      <a:r>
                        <a:rPr sz="1500" b="1" i="1"/>
                        <a:t>1,360,000</a:t>
                      </a:r>
                    </a:p>
                  </a:txBody>
                  <a:tcPr marL="0" marR="0" marT="0" marB="0" anchor="ctr" horzOverflow="overflow">
                    <a:lnL w="12700">
                      <a:miter lim="400000"/>
                    </a:lnL>
                    <a:lnR w="12700">
                      <a:miter lim="400000"/>
                    </a:lnR>
                    <a:lnT w="12700">
                      <a:miter lim="400000"/>
                    </a:lnT>
                    <a:lnB w="12700">
                      <a:miter lim="400000"/>
                    </a:lnB>
                  </a:tcPr>
                </a:tc>
                <a:tc>
                  <a:txBody>
                    <a:bodyPr/>
                    <a:lstStyle/>
                    <a:p>
                      <a:pPr lvl="0" algn="ctr">
                        <a:defRPr sz="1800" b="0" i="0"/>
                      </a:pPr>
                      <a:r>
                        <a:rPr sz="1500" b="1" i="1"/>
                        <a:t>55.2%</a:t>
                      </a:r>
                    </a:p>
                  </a:txBody>
                  <a:tcPr marL="0" marR="0" marT="0" marB="0" anchor="ctr" horzOverflow="overflow">
                    <a:lnL w="12700">
                      <a:miter lim="400000"/>
                    </a:lnL>
                    <a:lnR w="12700">
                      <a:miter lim="400000"/>
                    </a:lnR>
                    <a:lnT w="12700">
                      <a:miter lim="400000"/>
                    </a:lnT>
                    <a:lnB w="12700">
                      <a:miter lim="400000"/>
                    </a:lnB>
                  </a:tcPr>
                </a:tc>
                <a:tc>
                  <a:txBody>
                    <a:bodyPr/>
                    <a:lstStyle/>
                    <a:p>
                      <a:pPr lvl="0" algn="l">
                        <a:defRPr sz="1800" b="0" i="0"/>
                      </a:pPr>
                      <a:r>
                        <a:rPr sz="1500" b="1" i="1"/>
                        <a:t>Walking or climbing stairs</a:t>
                      </a:r>
                    </a:p>
                  </a:txBody>
                  <a:tcPr marL="0" marR="0" marT="0" marB="0" anchor="ctr" horzOverflow="overflow">
                    <a:lnL w="12700">
                      <a:miter lim="400000"/>
                    </a:lnL>
                    <a:lnR w="12700">
                      <a:miter lim="400000"/>
                    </a:lnR>
                    <a:lnT w="12700">
                      <a:miter lim="400000"/>
                    </a:lnT>
                    <a:lnB w="12700">
                      <a:miter lim="400000"/>
                    </a:lnB>
                  </a:tcPr>
                </a:tc>
              </a:tr>
              <a:tr h="447974">
                <a:tc>
                  <a:txBody>
                    <a:bodyPr/>
                    <a:lstStyle/>
                    <a:p>
                      <a:pPr lvl="0" algn="l">
                        <a:defRPr sz="1800" b="0" i="0">
                          <a:solidFill>
                            <a:srgbClr val="000000"/>
                          </a:solidFill>
                        </a:defRPr>
                      </a:pPr>
                      <a:r>
                        <a:rPr sz="1500" b="1" i="1">
                          <a:solidFill>
                            <a:srgbClr val="FFFFFF"/>
                          </a:solidFill>
                        </a:rPr>
                        <a:t>Self-Care Disability</a:t>
                      </a:r>
                    </a:p>
                  </a:txBody>
                  <a:tcPr marL="0" marR="0" marT="0" marB="0" anchor="ctr" horzOverflow="overflow">
                    <a:lnL w="12700">
                      <a:miter lim="400000"/>
                    </a:lnL>
                    <a:lnR w="12700">
                      <a:miter lim="400000"/>
                    </a:lnR>
                    <a:lnT w="12700">
                      <a:miter lim="400000"/>
                    </a:lnT>
                    <a:lnB w="12700">
                      <a:miter lim="400000"/>
                    </a:lnB>
                  </a:tcPr>
                </a:tc>
                <a:tc>
                  <a:txBody>
                    <a:bodyPr/>
                    <a:lstStyle/>
                    <a:p>
                      <a:pPr lvl="0" algn="ctr">
                        <a:defRPr sz="1800" b="0" i="0"/>
                      </a:pPr>
                      <a:r>
                        <a:rPr sz="1500" b="1" i="1"/>
                        <a:t>520,000</a:t>
                      </a:r>
                    </a:p>
                  </a:txBody>
                  <a:tcPr marL="0" marR="0" marT="0" marB="0" anchor="ctr" horzOverflow="overflow">
                    <a:lnL w="12700">
                      <a:miter lim="400000"/>
                    </a:lnL>
                    <a:lnR w="12700">
                      <a:miter lim="400000"/>
                    </a:lnR>
                    <a:lnT w="12700">
                      <a:miter lim="400000"/>
                    </a:lnT>
                    <a:lnB w="12700">
                      <a:miter lim="400000"/>
                    </a:lnB>
                  </a:tcPr>
                </a:tc>
                <a:tc>
                  <a:txBody>
                    <a:bodyPr/>
                    <a:lstStyle/>
                    <a:p>
                      <a:pPr lvl="0" algn="ctr">
                        <a:defRPr sz="1800" b="0" i="0"/>
                      </a:pPr>
                      <a:r>
                        <a:rPr sz="1500" b="1" i="1"/>
                        <a:t>21.1%</a:t>
                      </a:r>
                    </a:p>
                  </a:txBody>
                  <a:tcPr marL="0" marR="0" marT="0" marB="0" anchor="ctr" horzOverflow="overflow">
                    <a:lnL w="12700">
                      <a:miter lim="400000"/>
                    </a:lnL>
                    <a:lnR w="12700">
                      <a:miter lim="400000"/>
                    </a:lnR>
                    <a:lnT w="12700">
                      <a:miter lim="400000"/>
                    </a:lnT>
                    <a:lnB w="12700">
                      <a:miter lim="400000"/>
                    </a:lnB>
                  </a:tcPr>
                </a:tc>
                <a:tc>
                  <a:txBody>
                    <a:bodyPr/>
                    <a:lstStyle/>
                    <a:p>
                      <a:pPr lvl="0" algn="l">
                        <a:defRPr sz="1800" b="0" i="0"/>
                      </a:pPr>
                      <a:r>
                        <a:rPr sz="1500" b="1" i="1"/>
                        <a:t>Bathing or dressing</a:t>
                      </a:r>
                    </a:p>
                  </a:txBody>
                  <a:tcPr marL="0" marR="0" marT="0" marB="0" anchor="ctr" horzOverflow="overflow">
                    <a:lnL w="12700">
                      <a:miter lim="400000"/>
                    </a:lnL>
                    <a:lnR w="12700">
                      <a:miter lim="400000"/>
                    </a:lnR>
                    <a:lnT w="12700">
                      <a:miter lim="400000"/>
                    </a:lnT>
                    <a:lnB w="12700">
                      <a:miter lim="400000"/>
                    </a:lnB>
                  </a:tcPr>
                </a:tc>
              </a:tr>
              <a:tr h="514408">
                <a:tc>
                  <a:txBody>
                    <a:bodyPr/>
                    <a:lstStyle/>
                    <a:p>
                      <a:pPr lvl="0" algn="l">
                        <a:defRPr sz="1800" b="0" i="0">
                          <a:solidFill>
                            <a:srgbClr val="000000"/>
                          </a:solidFill>
                        </a:defRPr>
                      </a:pPr>
                      <a:r>
                        <a:rPr sz="1500" b="1" i="1">
                          <a:solidFill>
                            <a:srgbClr val="FFFFFF"/>
                          </a:solidFill>
                        </a:rPr>
                        <a:t>Independent Living Difficulty</a:t>
                      </a:r>
                    </a:p>
                  </a:txBody>
                  <a:tcPr marL="0" marR="0" marT="0" marB="0" anchor="ctr" horzOverflow="overflow">
                    <a:lnL w="12700">
                      <a:miter lim="400000"/>
                    </a:lnL>
                    <a:lnR w="12700">
                      <a:miter lim="400000"/>
                    </a:lnR>
                    <a:lnT w="12700">
                      <a:miter lim="400000"/>
                    </a:lnT>
                    <a:lnB w="12700">
                      <a:miter lim="400000"/>
                    </a:lnB>
                  </a:tcPr>
                </a:tc>
                <a:tc>
                  <a:txBody>
                    <a:bodyPr/>
                    <a:lstStyle/>
                    <a:p>
                      <a:pPr lvl="0" algn="ctr">
                        <a:defRPr sz="1800" b="0" i="0"/>
                      </a:pPr>
                      <a:r>
                        <a:rPr sz="1500" b="1" i="1"/>
                        <a:t>918,000</a:t>
                      </a:r>
                    </a:p>
                  </a:txBody>
                  <a:tcPr marL="0" marR="0" marT="0" marB="0" anchor="ctr" horzOverflow="overflow">
                    <a:lnL w="12700">
                      <a:miter lim="400000"/>
                    </a:lnL>
                    <a:lnR w="12700">
                      <a:miter lim="400000"/>
                    </a:lnR>
                    <a:lnT w="12700">
                      <a:miter lim="400000"/>
                    </a:lnT>
                    <a:lnB w="12700">
                      <a:miter lim="400000"/>
                    </a:lnB>
                  </a:tcPr>
                </a:tc>
                <a:tc>
                  <a:txBody>
                    <a:bodyPr/>
                    <a:lstStyle/>
                    <a:p>
                      <a:pPr lvl="0" algn="ctr">
                        <a:defRPr sz="1800" b="0" i="0"/>
                      </a:pPr>
                      <a:r>
                        <a:rPr sz="1500" b="1" i="1"/>
                        <a:t>37.4%</a:t>
                      </a:r>
                    </a:p>
                  </a:txBody>
                  <a:tcPr marL="0" marR="0" marT="0" marB="0" anchor="ctr" horzOverflow="overflow">
                    <a:lnL w="12700">
                      <a:miter lim="400000"/>
                    </a:lnL>
                    <a:lnR w="12700">
                      <a:miter lim="400000"/>
                    </a:lnR>
                    <a:lnT w="12700">
                      <a:miter lim="400000"/>
                    </a:lnT>
                    <a:lnB w="12700">
                      <a:miter lim="400000"/>
                    </a:lnB>
                  </a:tcPr>
                </a:tc>
                <a:tc>
                  <a:txBody>
                    <a:bodyPr/>
                    <a:lstStyle/>
                    <a:p>
                      <a:pPr lvl="0" algn="l">
                        <a:defRPr sz="1800" b="0" i="0"/>
                      </a:pPr>
                      <a:r>
                        <a:rPr sz="1500" b="1" i="1"/>
                        <a:t>Doing errands alone because of a physical, mental, or emotional problem</a:t>
                      </a:r>
                    </a:p>
                  </a:txBody>
                  <a:tcPr marL="0" marR="0" marT="0" marB="0" anchor="ctr" horzOverflow="overflow">
                    <a:lnL w="12700">
                      <a:miter lim="400000"/>
                    </a:lnL>
                    <a:lnR w="12700">
                      <a:miter lim="400000"/>
                    </a:lnR>
                    <a:lnT w="12700">
                      <a:miter lim="400000"/>
                    </a:lnT>
                    <a:lnB w="12700">
                      <a:miter lim="400000"/>
                    </a:lnB>
                  </a:tcPr>
                </a:tc>
              </a:tr>
              <a:tr h="457850">
                <a:tc>
                  <a:txBody>
                    <a:bodyPr/>
                    <a:lstStyle/>
                    <a:p>
                      <a:pPr lvl="0" algn="l">
                        <a:defRPr sz="1800" b="0" i="0">
                          <a:solidFill>
                            <a:srgbClr val="000000"/>
                          </a:solidFill>
                        </a:defRPr>
                      </a:pPr>
                      <a:r>
                        <a:rPr sz="1500" b="1" i="1">
                          <a:solidFill>
                            <a:srgbClr val="FFFFFF"/>
                          </a:solidFill>
                        </a:rPr>
                        <a:t>Total with Disability</a:t>
                      </a:r>
                    </a:p>
                  </a:txBody>
                  <a:tcPr marL="0" marR="0" marT="0" marB="0" anchor="ctr" horzOverflow="overflow">
                    <a:lnL w="12700">
                      <a:miter lim="400000"/>
                    </a:lnL>
                    <a:lnR w="12700">
                      <a:miter lim="400000"/>
                    </a:lnR>
                    <a:lnT w="12700">
                      <a:miter lim="400000"/>
                    </a:lnT>
                    <a:lnB w="12700">
                      <a:miter lim="400000"/>
                    </a:lnB>
                  </a:tcPr>
                </a:tc>
                <a:tc>
                  <a:txBody>
                    <a:bodyPr/>
                    <a:lstStyle/>
                    <a:p>
                      <a:pPr lvl="0" algn="ctr">
                        <a:defRPr sz="1800" b="0" i="0"/>
                      </a:pPr>
                      <a:r>
                        <a:rPr sz="1500" b="1" i="1"/>
                        <a:t>2,450,000</a:t>
                      </a:r>
                    </a:p>
                  </a:txBody>
                  <a:tcPr marL="0" marR="0" marT="0" marB="0" anchor="ctr" horzOverflow="overflow">
                    <a:lnL w="12700">
                      <a:miter lim="400000"/>
                    </a:lnL>
                    <a:lnR w="12700">
                      <a:miter lim="400000"/>
                    </a:lnR>
                    <a:lnT w="12700">
                      <a:miter lim="400000"/>
                    </a:lnT>
                    <a:lnB w="12700">
                      <a:miter lim="400000"/>
                    </a:lnB>
                  </a:tcPr>
                </a:tc>
                <a:tc>
                  <a:txBody>
                    <a:bodyPr/>
                    <a:lstStyle/>
                    <a:p>
                      <a:pPr lvl="0" algn="l">
                        <a:defRPr sz="1800" b="0" i="0"/>
                      </a:pPr>
                      <a:endParaRPr/>
                    </a:p>
                  </a:txBody>
                  <a:tcPr marL="0" marR="0" marT="0" marB="0" anchor="ctr" horzOverflow="overflow">
                    <a:lnL w="12700">
                      <a:miter lim="400000"/>
                    </a:lnL>
                    <a:lnR w="12700">
                      <a:miter lim="400000"/>
                    </a:lnR>
                    <a:lnT w="12700">
                      <a:miter lim="400000"/>
                    </a:lnT>
                    <a:lnB w="12700">
                      <a:miter lim="400000"/>
                    </a:lnB>
                  </a:tcPr>
                </a:tc>
                <a:tc>
                  <a:txBody>
                    <a:bodyPr/>
                    <a:lstStyle/>
                    <a:p>
                      <a:pPr lvl="0" algn="l">
                        <a:defRPr sz="1800" b="0" i="0"/>
                      </a:pPr>
                      <a:endParaRPr/>
                    </a:p>
                  </a:txBody>
                  <a:tcPr marL="0" marR="0" marT="0" marB="0" anchor="ctr" horzOverflow="overflow">
                    <a:lnL w="12700">
                      <a:miter lim="400000"/>
                    </a:lnL>
                    <a:lnR w="12700">
                      <a:miter lim="400000"/>
                    </a:lnR>
                    <a:lnT w="12700">
                      <a:miter lim="400000"/>
                    </a:lnT>
                    <a:lnB w="12700">
                      <a:miter lim="400000"/>
                    </a:lnB>
                  </a:tcPr>
                </a:tc>
              </a:tr>
            </a:tbl>
          </a:graphicData>
        </a:graphic>
      </p:graphicFrame>
      <p:sp>
        <p:nvSpPr>
          <p:cNvPr id="75" name="Shape 75"/>
          <p:cNvSpPr/>
          <p:nvPr/>
        </p:nvSpPr>
        <p:spPr>
          <a:xfrm>
            <a:off x="5810692" y="5212079"/>
            <a:ext cx="3257108" cy="32004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sz="1500">
                <a:solidFill>
                  <a:srgbClr val="FFFFFF"/>
                </a:solidFill>
                <a:latin typeface="Gill Sans MT"/>
                <a:ea typeface="Gill Sans MT"/>
                <a:cs typeface="Gill Sans MT"/>
                <a:sym typeface="Gill Sans MT"/>
              </a:defRPr>
            </a:lvl1pPr>
          </a:lstStyle>
          <a:p>
            <a:pPr lvl="0">
              <a:defRPr sz="1800">
                <a:solidFill>
                  <a:srgbClr val="000000"/>
                </a:solidFill>
              </a:defRPr>
            </a:pPr>
            <a:r>
              <a:rPr sz="1500">
                <a:solidFill>
                  <a:srgbClr val="FFFFFF"/>
                </a:solidFill>
              </a:rPr>
              <a:t>American Community Survey 2012</a:t>
            </a: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Literature Review</a:t>
            </a:r>
            <a:endParaRPr lang="en-US" u="sng" dirty="0"/>
          </a:p>
        </p:txBody>
      </p:sp>
      <p:sp>
        <p:nvSpPr>
          <p:cNvPr id="3" name="Text Placeholder 2"/>
          <p:cNvSpPr>
            <a:spLocks noGrp="1"/>
          </p:cNvSpPr>
          <p:nvPr>
            <p:ph type="body" idx="1"/>
          </p:nvPr>
        </p:nvSpPr>
        <p:spPr>
          <a:xfrm>
            <a:off x="0" y="1181100"/>
            <a:ext cx="9144000" cy="5676900"/>
          </a:xfrm>
        </p:spPr>
        <p:txBody>
          <a:bodyPr/>
          <a:lstStyle/>
          <a:p>
            <a:r>
              <a:rPr lang="en-US" dirty="0" smtClean="0">
                <a:solidFill>
                  <a:schemeClr val="tx2">
                    <a:lumMod val="20000"/>
                    <a:lumOff val="80000"/>
                  </a:schemeClr>
                </a:solidFill>
              </a:rPr>
              <a:t>Read various publications on accessibility laws in Florida, other states and at Federal level</a:t>
            </a:r>
          </a:p>
          <a:p>
            <a:pPr lvl="1"/>
            <a:r>
              <a:rPr lang="en-US" dirty="0" smtClean="0">
                <a:solidFill>
                  <a:schemeClr val="tx2">
                    <a:lumMod val="20000"/>
                    <a:lumOff val="80000"/>
                  </a:schemeClr>
                </a:solidFill>
              </a:rPr>
              <a:t>Includes publications by AARP, Disability Rights Education and Defense Fund, and US Access Board</a:t>
            </a:r>
          </a:p>
          <a:p>
            <a:r>
              <a:rPr lang="en-US" dirty="0" smtClean="0">
                <a:solidFill>
                  <a:schemeClr val="tx2">
                    <a:lumMod val="20000"/>
                    <a:lumOff val="80000"/>
                  </a:schemeClr>
                </a:solidFill>
              </a:rPr>
              <a:t>Examples:</a:t>
            </a:r>
          </a:p>
          <a:p>
            <a:pPr lvl="1"/>
            <a:r>
              <a:rPr lang="en-US" dirty="0" smtClean="0">
                <a:solidFill>
                  <a:schemeClr val="tx2">
                    <a:lumMod val="20000"/>
                    <a:lumOff val="80000"/>
                  </a:schemeClr>
                </a:solidFill>
              </a:rPr>
              <a:t>“Aging in Place: A State Survey of Livability Policies and Practices” examines the need for accessibility features in residential structures.</a:t>
            </a: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000000"/>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468</TotalTime>
  <Words>1505</Words>
  <Application>Microsoft Macintosh PowerPoint</Application>
  <PresentationFormat>On-screen Show (4:3)</PresentationFormat>
  <Paragraphs>171</Paragraphs>
  <Slides>22</Slides>
  <Notes>14</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vt:lpstr>
      <vt:lpstr>   </vt:lpstr>
      <vt:lpstr>Project Scope</vt:lpstr>
      <vt:lpstr>UF’s Process</vt:lpstr>
      <vt:lpstr>Americans with Disabilities Act Standards</vt:lpstr>
      <vt:lpstr>Florida Accessibility Code for Building Construction (FACBC)</vt:lpstr>
      <vt:lpstr>Florida Population Statistics</vt:lpstr>
      <vt:lpstr>Florida Population Statistics cont’d</vt:lpstr>
      <vt:lpstr>Breakdown of Florida’s Disabled Population</vt:lpstr>
      <vt:lpstr>Literature Review</vt:lpstr>
      <vt:lpstr>Literature Review</vt:lpstr>
      <vt:lpstr>UF’s Recommendations</vt:lpstr>
      <vt:lpstr>Items Not Needing to be Changed</vt:lpstr>
      <vt:lpstr>Items Needing Change in Code Language</vt:lpstr>
      <vt:lpstr>Items Needing to be Reduced</vt:lpstr>
      <vt:lpstr>Items Needing to be Reduced cont’d</vt:lpstr>
      <vt:lpstr>Items Needing to be Expanded</vt:lpstr>
      <vt:lpstr>Items Needing to be Expanded cont’d</vt:lpstr>
      <vt:lpstr>Items Needing to be Expanded cont’d</vt:lpstr>
      <vt:lpstr>Items Needing to be Expanded cont’d</vt:lpstr>
      <vt:lpstr>Summary</vt:lpstr>
      <vt:lpstr>Summary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1:  </dc:title>
  <cp:lastModifiedBy>David Prevatt</cp:lastModifiedBy>
  <cp:revision>23</cp:revision>
  <dcterms:modified xsi:type="dcterms:W3CDTF">2014-06-24T12:47:04Z</dcterms:modified>
</cp:coreProperties>
</file>